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1" r:id="rId3"/>
    <p:sldId id="259" r:id="rId4"/>
    <p:sldId id="281" r:id="rId5"/>
    <p:sldId id="263" r:id="rId6"/>
    <p:sldId id="264" r:id="rId7"/>
    <p:sldId id="265" r:id="rId8"/>
    <p:sldId id="267" r:id="rId9"/>
    <p:sldId id="268" r:id="rId10"/>
    <p:sldId id="272" r:id="rId11"/>
    <p:sldId id="273" r:id="rId12"/>
    <p:sldId id="271" r:id="rId13"/>
    <p:sldId id="274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0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6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4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5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8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0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8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309FC-6C5F-4825-B107-CCD54F3F1172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4CFF5-F7F2-45AB-972C-E7B4B25D6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2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1" y="0"/>
            <a:ext cx="887505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06" y="3608289"/>
            <a:ext cx="3025588" cy="129826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225199" y="2707510"/>
            <a:ext cx="5732213" cy="531764"/>
            <a:chOff x="1775625" y="3092701"/>
            <a:chExt cx="6496508" cy="602666"/>
          </a:xfrm>
        </p:grpSpPr>
        <p:sp>
          <p:nvSpPr>
            <p:cNvPr id="49" name="Freeform 48"/>
            <p:cNvSpPr/>
            <p:nvPr/>
          </p:nvSpPr>
          <p:spPr>
            <a:xfrm>
              <a:off x="2263915" y="3092701"/>
              <a:ext cx="445084" cy="592607"/>
            </a:xfrm>
            <a:custGeom>
              <a:avLst/>
              <a:gdLst/>
              <a:ahLst/>
              <a:cxnLst/>
              <a:rect l="l" t="t" r="r" b="b"/>
              <a:pathLst>
                <a:path w="445084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273253"/>
                  </a:lnTo>
                  <a:cubicBezTo>
                    <a:pt x="167203" y="258986"/>
                    <a:pt x="186727" y="246867"/>
                    <a:pt x="208607" y="236896"/>
                  </a:cubicBezTo>
                  <a:cubicBezTo>
                    <a:pt x="230487" y="226925"/>
                    <a:pt x="254830" y="221721"/>
                    <a:pt x="281635" y="221285"/>
                  </a:cubicBezTo>
                  <a:cubicBezTo>
                    <a:pt x="315111" y="221302"/>
                    <a:pt x="341409" y="230697"/>
                    <a:pt x="360531" y="249469"/>
                  </a:cubicBezTo>
                  <a:cubicBezTo>
                    <a:pt x="379652" y="268241"/>
                    <a:pt x="389396" y="296286"/>
                    <a:pt x="389763" y="333603"/>
                  </a:cubicBezTo>
                  <a:lnTo>
                    <a:pt x="389763" y="518846"/>
                  </a:lnTo>
                  <a:lnTo>
                    <a:pt x="445084" y="518846"/>
                  </a:lnTo>
                  <a:lnTo>
                    <a:pt x="445084" y="592607"/>
                  </a:lnTo>
                  <a:lnTo>
                    <a:pt x="239725" y="592607"/>
                  </a:lnTo>
                  <a:lnTo>
                    <a:pt x="239725" y="518846"/>
                  </a:lnTo>
                  <a:lnTo>
                    <a:pt x="295046" y="518846"/>
                  </a:lnTo>
                  <a:lnTo>
                    <a:pt x="295046" y="342824"/>
                  </a:lnTo>
                  <a:cubicBezTo>
                    <a:pt x="295291" y="327666"/>
                    <a:pt x="292078" y="316071"/>
                    <a:pt x="285407" y="308038"/>
                  </a:cubicBezTo>
                  <a:cubicBezTo>
                    <a:pt x="278736" y="300005"/>
                    <a:pt x="267141" y="295954"/>
                    <a:pt x="250622" y="295884"/>
                  </a:cubicBezTo>
                  <a:cubicBezTo>
                    <a:pt x="232443" y="296269"/>
                    <a:pt x="214736" y="300529"/>
                    <a:pt x="197501" y="308667"/>
                  </a:cubicBezTo>
                  <a:cubicBezTo>
                    <a:pt x="180265" y="316804"/>
                    <a:pt x="164444" y="326514"/>
                    <a:pt x="150038" y="337794"/>
                  </a:cubicBez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3761"/>
                  </a:lnTo>
                  <a:lnTo>
                    <a:pt x="0" y="73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3778390" y="3092701"/>
              <a:ext cx="205359" cy="592607"/>
            </a:xfrm>
            <a:custGeom>
              <a:avLst/>
              <a:gdLst/>
              <a:ahLst/>
              <a:cxnLst/>
              <a:rect l="l" t="t" r="r" b="b"/>
              <a:pathLst>
                <a:path w="205359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4600"/>
                  </a:lnTo>
                  <a:lnTo>
                    <a:pt x="0" y="74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5550040" y="3092701"/>
              <a:ext cx="445084" cy="592607"/>
            </a:xfrm>
            <a:custGeom>
              <a:avLst/>
              <a:gdLst/>
              <a:ahLst/>
              <a:cxnLst/>
              <a:rect l="l" t="t" r="r" b="b"/>
              <a:pathLst>
                <a:path w="445084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273253"/>
                  </a:lnTo>
                  <a:cubicBezTo>
                    <a:pt x="167204" y="258986"/>
                    <a:pt x="186726" y="246867"/>
                    <a:pt x="208607" y="236896"/>
                  </a:cubicBezTo>
                  <a:cubicBezTo>
                    <a:pt x="230488" y="226925"/>
                    <a:pt x="254830" y="221721"/>
                    <a:pt x="281635" y="221285"/>
                  </a:cubicBezTo>
                  <a:cubicBezTo>
                    <a:pt x="315111" y="221302"/>
                    <a:pt x="341409" y="230697"/>
                    <a:pt x="360531" y="249469"/>
                  </a:cubicBezTo>
                  <a:cubicBezTo>
                    <a:pt x="379652" y="268241"/>
                    <a:pt x="389396" y="296286"/>
                    <a:pt x="389763" y="333603"/>
                  </a:cubicBezTo>
                  <a:lnTo>
                    <a:pt x="389763" y="518846"/>
                  </a:lnTo>
                  <a:lnTo>
                    <a:pt x="445084" y="518846"/>
                  </a:lnTo>
                  <a:lnTo>
                    <a:pt x="445084" y="592607"/>
                  </a:lnTo>
                  <a:lnTo>
                    <a:pt x="239725" y="592607"/>
                  </a:lnTo>
                  <a:lnTo>
                    <a:pt x="239725" y="518846"/>
                  </a:lnTo>
                  <a:lnTo>
                    <a:pt x="295046" y="518846"/>
                  </a:lnTo>
                  <a:lnTo>
                    <a:pt x="295046" y="342824"/>
                  </a:lnTo>
                  <a:cubicBezTo>
                    <a:pt x="295291" y="327666"/>
                    <a:pt x="292078" y="316071"/>
                    <a:pt x="285407" y="308038"/>
                  </a:cubicBezTo>
                  <a:cubicBezTo>
                    <a:pt x="278736" y="300006"/>
                    <a:pt x="267141" y="295954"/>
                    <a:pt x="250622" y="295884"/>
                  </a:cubicBezTo>
                  <a:cubicBezTo>
                    <a:pt x="232443" y="296269"/>
                    <a:pt x="214736" y="300529"/>
                    <a:pt x="197501" y="308667"/>
                  </a:cubicBezTo>
                  <a:cubicBezTo>
                    <a:pt x="180266" y="316804"/>
                    <a:pt x="164444" y="326514"/>
                    <a:pt x="150038" y="337794"/>
                  </a:cubicBez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3761"/>
                  </a:lnTo>
                  <a:lnTo>
                    <a:pt x="0" y="73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03962" y="3164786"/>
              <a:ext cx="462686" cy="530581"/>
            </a:xfrm>
            <a:custGeom>
              <a:avLst/>
              <a:gdLst/>
              <a:ahLst/>
              <a:cxnLst/>
              <a:rect l="l" t="t" r="r" b="b"/>
              <a:pathLst>
                <a:path w="462686" h="530581">
                  <a:moveTo>
                    <a:pt x="272415" y="0"/>
                  </a:moveTo>
                  <a:cubicBezTo>
                    <a:pt x="314290" y="768"/>
                    <a:pt x="352288" y="5728"/>
                    <a:pt x="386410" y="14878"/>
                  </a:cubicBezTo>
                  <a:cubicBezTo>
                    <a:pt x="420532" y="24028"/>
                    <a:pt x="445957" y="32760"/>
                    <a:pt x="462686" y="41072"/>
                  </a:cubicBezTo>
                  <a:lnTo>
                    <a:pt x="462686" y="187757"/>
                  </a:lnTo>
                  <a:lnTo>
                    <a:pt x="369646" y="187757"/>
                  </a:lnTo>
                  <a:lnTo>
                    <a:pt x="369646" y="93878"/>
                  </a:lnTo>
                  <a:cubicBezTo>
                    <a:pt x="357160" y="90421"/>
                    <a:pt x="342737" y="87487"/>
                    <a:pt x="326374" y="85077"/>
                  </a:cubicBezTo>
                  <a:cubicBezTo>
                    <a:pt x="310011" y="82667"/>
                    <a:pt x="293702" y="81410"/>
                    <a:pt x="277444" y="81305"/>
                  </a:cubicBezTo>
                  <a:cubicBezTo>
                    <a:pt x="224236" y="81550"/>
                    <a:pt x="181662" y="97196"/>
                    <a:pt x="149723" y="128245"/>
                  </a:cubicBezTo>
                  <a:cubicBezTo>
                    <a:pt x="117785" y="159293"/>
                    <a:pt x="101404" y="204276"/>
                    <a:pt x="100584" y="263195"/>
                  </a:cubicBezTo>
                  <a:cubicBezTo>
                    <a:pt x="101597" y="323650"/>
                    <a:pt x="118849" y="369332"/>
                    <a:pt x="152342" y="400240"/>
                  </a:cubicBezTo>
                  <a:cubicBezTo>
                    <a:pt x="185836" y="431149"/>
                    <a:pt x="229492" y="446656"/>
                    <a:pt x="283311" y="446761"/>
                  </a:cubicBezTo>
                  <a:cubicBezTo>
                    <a:pt x="318358" y="446202"/>
                    <a:pt x="351153" y="440614"/>
                    <a:pt x="381695" y="429997"/>
                  </a:cubicBezTo>
                  <a:cubicBezTo>
                    <a:pt x="412237" y="419379"/>
                    <a:pt x="438954" y="407086"/>
                    <a:pt x="461848" y="393116"/>
                  </a:cubicBezTo>
                  <a:lnTo>
                    <a:pt x="461848" y="486156"/>
                  </a:lnTo>
                  <a:cubicBezTo>
                    <a:pt x="444001" y="496075"/>
                    <a:pt x="419134" y="505784"/>
                    <a:pt x="387248" y="515283"/>
                  </a:cubicBezTo>
                  <a:cubicBezTo>
                    <a:pt x="355362" y="524783"/>
                    <a:pt x="317922" y="529882"/>
                    <a:pt x="274929" y="530581"/>
                  </a:cubicBezTo>
                  <a:cubicBezTo>
                    <a:pt x="190131" y="529917"/>
                    <a:pt x="123355" y="506727"/>
                    <a:pt x="74599" y="461010"/>
                  </a:cubicBezTo>
                  <a:cubicBezTo>
                    <a:pt x="25844" y="415293"/>
                    <a:pt x="977" y="351031"/>
                    <a:pt x="0" y="268224"/>
                  </a:cubicBezTo>
                  <a:cubicBezTo>
                    <a:pt x="1396" y="182972"/>
                    <a:pt x="26892" y="117103"/>
                    <a:pt x="76485" y="70618"/>
                  </a:cubicBezTo>
                  <a:cubicBezTo>
                    <a:pt x="126079" y="24133"/>
                    <a:pt x="191389" y="594"/>
                    <a:pt x="27241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1775625" y="3174844"/>
              <a:ext cx="464363" cy="510464"/>
            </a:xfrm>
            <a:custGeom>
              <a:avLst/>
              <a:gdLst/>
              <a:ahLst/>
              <a:cxnLst/>
              <a:rect l="l" t="t" r="r" b="b"/>
              <a:pathLst>
                <a:path w="464363" h="510464">
                  <a:moveTo>
                    <a:pt x="0" y="0"/>
                  </a:moveTo>
                  <a:lnTo>
                    <a:pt x="464363" y="0"/>
                  </a:lnTo>
                  <a:lnTo>
                    <a:pt x="464363" y="155067"/>
                  </a:lnTo>
                  <a:lnTo>
                    <a:pt x="376352" y="155067"/>
                  </a:lnTo>
                  <a:lnTo>
                    <a:pt x="376352" y="77115"/>
                  </a:lnTo>
                  <a:lnTo>
                    <a:pt x="280797" y="77115"/>
                  </a:lnTo>
                  <a:lnTo>
                    <a:pt x="280797" y="433350"/>
                  </a:lnTo>
                  <a:lnTo>
                    <a:pt x="356235" y="433350"/>
                  </a:lnTo>
                  <a:lnTo>
                    <a:pt x="356235" y="510464"/>
                  </a:lnTo>
                  <a:lnTo>
                    <a:pt x="108128" y="510464"/>
                  </a:lnTo>
                  <a:lnTo>
                    <a:pt x="108128" y="433350"/>
                  </a:lnTo>
                  <a:lnTo>
                    <a:pt x="183566" y="433350"/>
                  </a:lnTo>
                  <a:lnTo>
                    <a:pt x="183566" y="77115"/>
                  </a:lnTo>
                  <a:lnTo>
                    <a:pt x="88011" y="77115"/>
                  </a:lnTo>
                  <a:lnTo>
                    <a:pt x="88011" y="155067"/>
                  </a:lnTo>
                  <a:lnTo>
                    <a:pt x="0" y="155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318066" y="3174844"/>
              <a:ext cx="446765" cy="510464"/>
            </a:xfrm>
            <a:custGeom>
              <a:avLst/>
              <a:gdLst/>
              <a:ahLst/>
              <a:cxnLst/>
              <a:rect l="l" t="t" r="r" b="b"/>
              <a:pathLst>
                <a:path w="446765" h="510464">
                  <a:moveTo>
                    <a:pt x="0" y="0"/>
                  </a:moveTo>
                  <a:lnTo>
                    <a:pt x="238049" y="0"/>
                  </a:lnTo>
                  <a:cubicBezTo>
                    <a:pt x="288123" y="528"/>
                    <a:pt x="328512" y="8786"/>
                    <a:pt x="359215" y="24774"/>
                  </a:cubicBezTo>
                  <a:cubicBezTo>
                    <a:pt x="389918" y="40762"/>
                    <a:pt x="412239" y="61313"/>
                    <a:pt x="426178" y="86428"/>
                  </a:cubicBezTo>
                  <a:cubicBezTo>
                    <a:pt x="440117" y="111543"/>
                    <a:pt x="446978" y="138055"/>
                    <a:pt x="446760" y="165964"/>
                  </a:cubicBezTo>
                  <a:cubicBezTo>
                    <a:pt x="446978" y="193873"/>
                    <a:pt x="440117" y="220385"/>
                    <a:pt x="426178" y="245500"/>
                  </a:cubicBezTo>
                  <a:cubicBezTo>
                    <a:pt x="412239" y="270615"/>
                    <a:pt x="389918" y="291166"/>
                    <a:pt x="359215" y="307154"/>
                  </a:cubicBezTo>
                  <a:cubicBezTo>
                    <a:pt x="328512" y="323142"/>
                    <a:pt x="288123" y="331400"/>
                    <a:pt x="238049" y="331928"/>
                  </a:cubicBezTo>
                  <a:lnTo>
                    <a:pt x="165963" y="331928"/>
                  </a:lnTo>
                  <a:lnTo>
                    <a:pt x="165963" y="433350"/>
                  </a:lnTo>
                  <a:lnTo>
                    <a:pt x="251460" y="433350"/>
                  </a:lnTo>
                  <a:lnTo>
                    <a:pt x="251460" y="510464"/>
                  </a:lnTo>
                  <a:lnTo>
                    <a:pt x="0" y="510464"/>
                  </a:lnTo>
                  <a:lnTo>
                    <a:pt x="0" y="433350"/>
                  </a:lnTo>
                  <a:lnTo>
                    <a:pt x="68732" y="433350"/>
                  </a:lnTo>
                  <a:lnTo>
                    <a:pt x="68732" y="77115"/>
                  </a:lnTo>
                  <a:lnTo>
                    <a:pt x="0" y="77115"/>
                  </a:lnTo>
                  <a:lnTo>
                    <a:pt x="0" y="0"/>
                  </a:lnTo>
                  <a:close/>
                  <a:moveTo>
                    <a:pt x="165963" y="77115"/>
                  </a:moveTo>
                  <a:lnTo>
                    <a:pt x="165963" y="254813"/>
                  </a:lnTo>
                  <a:lnTo>
                    <a:pt x="241402" y="254813"/>
                  </a:lnTo>
                  <a:cubicBezTo>
                    <a:pt x="281443" y="253888"/>
                    <a:pt x="309488" y="244633"/>
                    <a:pt x="325536" y="227048"/>
                  </a:cubicBezTo>
                  <a:cubicBezTo>
                    <a:pt x="341584" y="209463"/>
                    <a:pt x="349302" y="189102"/>
                    <a:pt x="348691" y="165964"/>
                  </a:cubicBezTo>
                  <a:cubicBezTo>
                    <a:pt x="349302" y="142826"/>
                    <a:pt x="341584" y="122465"/>
                    <a:pt x="325536" y="104880"/>
                  </a:cubicBezTo>
                  <a:cubicBezTo>
                    <a:pt x="309488" y="87295"/>
                    <a:pt x="281443" y="78040"/>
                    <a:pt x="241402" y="77115"/>
                  </a:cubicBezTo>
                  <a:lnTo>
                    <a:pt x="165963" y="771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5061750" y="3174844"/>
              <a:ext cx="464363" cy="510464"/>
            </a:xfrm>
            <a:custGeom>
              <a:avLst/>
              <a:gdLst/>
              <a:ahLst/>
              <a:cxnLst/>
              <a:rect l="l" t="t" r="r" b="b"/>
              <a:pathLst>
                <a:path w="464363" h="510464">
                  <a:moveTo>
                    <a:pt x="0" y="0"/>
                  </a:moveTo>
                  <a:lnTo>
                    <a:pt x="464363" y="0"/>
                  </a:lnTo>
                  <a:lnTo>
                    <a:pt x="464363" y="155067"/>
                  </a:lnTo>
                  <a:lnTo>
                    <a:pt x="376352" y="155067"/>
                  </a:lnTo>
                  <a:lnTo>
                    <a:pt x="376352" y="77115"/>
                  </a:lnTo>
                  <a:lnTo>
                    <a:pt x="280797" y="77115"/>
                  </a:lnTo>
                  <a:lnTo>
                    <a:pt x="280797" y="433350"/>
                  </a:lnTo>
                  <a:lnTo>
                    <a:pt x="356235" y="433350"/>
                  </a:lnTo>
                  <a:lnTo>
                    <a:pt x="356235" y="510464"/>
                  </a:lnTo>
                  <a:lnTo>
                    <a:pt x="108128" y="510464"/>
                  </a:lnTo>
                  <a:lnTo>
                    <a:pt x="108128" y="433350"/>
                  </a:lnTo>
                  <a:lnTo>
                    <a:pt x="183566" y="433350"/>
                  </a:lnTo>
                  <a:lnTo>
                    <a:pt x="183566" y="77115"/>
                  </a:lnTo>
                  <a:lnTo>
                    <a:pt x="88011" y="77115"/>
                  </a:lnTo>
                  <a:lnTo>
                    <a:pt x="88011" y="155067"/>
                  </a:lnTo>
                  <a:lnTo>
                    <a:pt x="0" y="155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415443" y="3231004"/>
              <a:ext cx="262357" cy="463524"/>
            </a:xfrm>
            <a:custGeom>
              <a:avLst/>
              <a:gdLst/>
              <a:ahLst/>
              <a:cxnLst/>
              <a:rect l="l" t="t" r="r" b="b"/>
              <a:pathLst>
                <a:path w="262357" h="463524">
                  <a:moveTo>
                    <a:pt x="62865" y="0"/>
                  </a:moveTo>
                  <a:lnTo>
                    <a:pt x="157582" y="0"/>
                  </a:lnTo>
                  <a:lnTo>
                    <a:pt x="157582" y="92202"/>
                  </a:lnTo>
                  <a:lnTo>
                    <a:pt x="256489" y="92202"/>
                  </a:lnTo>
                  <a:lnTo>
                    <a:pt x="256489" y="166802"/>
                  </a:lnTo>
                  <a:lnTo>
                    <a:pt x="157582" y="166802"/>
                  </a:lnTo>
                  <a:lnTo>
                    <a:pt x="157582" y="349529"/>
                  </a:lnTo>
                  <a:cubicBezTo>
                    <a:pt x="157827" y="366276"/>
                    <a:pt x="162367" y="377417"/>
                    <a:pt x="171203" y="382952"/>
                  </a:cubicBezTo>
                  <a:cubicBezTo>
                    <a:pt x="180039" y="388488"/>
                    <a:pt x="191704" y="391037"/>
                    <a:pt x="206198" y="390601"/>
                  </a:cubicBezTo>
                  <a:cubicBezTo>
                    <a:pt x="217182" y="390531"/>
                    <a:pt x="227484" y="389623"/>
                    <a:pt x="237106" y="387877"/>
                  </a:cubicBezTo>
                  <a:cubicBezTo>
                    <a:pt x="246728" y="386131"/>
                    <a:pt x="255145" y="383965"/>
                    <a:pt x="262357" y="381381"/>
                  </a:cubicBezTo>
                  <a:lnTo>
                    <a:pt x="262357" y="450951"/>
                  </a:lnTo>
                  <a:cubicBezTo>
                    <a:pt x="251426" y="454042"/>
                    <a:pt x="238713" y="456871"/>
                    <a:pt x="224219" y="459438"/>
                  </a:cubicBezTo>
                  <a:cubicBezTo>
                    <a:pt x="209725" y="462005"/>
                    <a:pt x="193660" y="463367"/>
                    <a:pt x="176022" y="463524"/>
                  </a:cubicBezTo>
                  <a:cubicBezTo>
                    <a:pt x="132069" y="463123"/>
                    <a:pt x="101999" y="453239"/>
                    <a:pt x="85811" y="433873"/>
                  </a:cubicBezTo>
                  <a:cubicBezTo>
                    <a:pt x="69624" y="414507"/>
                    <a:pt x="61975" y="388069"/>
                    <a:pt x="62865" y="354558"/>
                  </a:cubicBezTo>
                  <a:lnTo>
                    <a:pt x="62865" y="166802"/>
                  </a:lnTo>
                  <a:lnTo>
                    <a:pt x="0" y="166802"/>
                  </a:lnTo>
                  <a:lnTo>
                    <a:pt x="0" y="92202"/>
                  </a:lnTo>
                  <a:lnTo>
                    <a:pt x="62865" y="92202"/>
                  </a:lnTo>
                  <a:lnTo>
                    <a:pt x="62865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2746869" y="3313986"/>
              <a:ext cx="343666" cy="380542"/>
            </a:xfrm>
            <a:custGeom>
              <a:avLst/>
              <a:gdLst/>
              <a:ahLst/>
              <a:cxnLst/>
              <a:rect l="l" t="t" r="r" b="b"/>
              <a:pathLst>
                <a:path w="343666" h="380542">
                  <a:moveTo>
                    <a:pt x="177700" y="0"/>
                  </a:moveTo>
                  <a:cubicBezTo>
                    <a:pt x="234488" y="1274"/>
                    <a:pt x="276398" y="18842"/>
                    <a:pt x="303430" y="52701"/>
                  </a:cubicBezTo>
                  <a:cubicBezTo>
                    <a:pt x="330462" y="86561"/>
                    <a:pt x="343873" y="129065"/>
                    <a:pt x="343664" y="180213"/>
                  </a:cubicBezTo>
                  <a:cubicBezTo>
                    <a:pt x="343681" y="186551"/>
                    <a:pt x="343437" y="193152"/>
                    <a:pt x="342930" y="200015"/>
                  </a:cubicBezTo>
                  <a:cubicBezTo>
                    <a:pt x="342424" y="206878"/>
                    <a:pt x="341550" y="213688"/>
                    <a:pt x="340311" y="220446"/>
                  </a:cubicBezTo>
                  <a:lnTo>
                    <a:pt x="95557" y="220446"/>
                  </a:lnTo>
                  <a:cubicBezTo>
                    <a:pt x="100044" y="249050"/>
                    <a:pt x="111185" y="270843"/>
                    <a:pt x="128980" y="285826"/>
                  </a:cubicBezTo>
                  <a:cubicBezTo>
                    <a:pt x="146774" y="300809"/>
                    <a:pt x="171955" y="308352"/>
                    <a:pt x="204522" y="308457"/>
                  </a:cubicBezTo>
                  <a:cubicBezTo>
                    <a:pt x="229232" y="308003"/>
                    <a:pt x="251269" y="304301"/>
                    <a:pt x="270635" y="297351"/>
                  </a:cubicBezTo>
                  <a:cubicBezTo>
                    <a:pt x="290001" y="290401"/>
                    <a:pt x="306800" y="282927"/>
                    <a:pt x="321032" y="274929"/>
                  </a:cubicBezTo>
                  <a:lnTo>
                    <a:pt x="321032" y="347853"/>
                  </a:lnTo>
                  <a:cubicBezTo>
                    <a:pt x="306783" y="356182"/>
                    <a:pt x="288761" y="363621"/>
                    <a:pt x="266968" y="370170"/>
                  </a:cubicBezTo>
                  <a:cubicBezTo>
                    <a:pt x="245175" y="376718"/>
                    <a:pt x="219610" y="380176"/>
                    <a:pt x="190273" y="380542"/>
                  </a:cubicBezTo>
                  <a:cubicBezTo>
                    <a:pt x="126605" y="379477"/>
                    <a:pt x="78967" y="361491"/>
                    <a:pt x="47360" y="326583"/>
                  </a:cubicBezTo>
                  <a:cubicBezTo>
                    <a:pt x="15753" y="291676"/>
                    <a:pt x="-33" y="246238"/>
                    <a:pt x="1" y="190271"/>
                  </a:cubicBezTo>
                  <a:cubicBezTo>
                    <a:pt x="229" y="134304"/>
                    <a:pt x="15491" y="88866"/>
                    <a:pt x="45788" y="53959"/>
                  </a:cubicBezTo>
                  <a:cubicBezTo>
                    <a:pt x="76086" y="19051"/>
                    <a:pt x="120056" y="1065"/>
                    <a:pt x="177700" y="0"/>
                  </a:cubicBezTo>
                  <a:close/>
                  <a:moveTo>
                    <a:pt x="179376" y="68732"/>
                  </a:moveTo>
                  <a:cubicBezTo>
                    <a:pt x="152432" y="69465"/>
                    <a:pt x="132350" y="78057"/>
                    <a:pt x="119131" y="94507"/>
                  </a:cubicBezTo>
                  <a:cubicBezTo>
                    <a:pt x="105912" y="110956"/>
                    <a:pt x="97774" y="130864"/>
                    <a:pt x="94718" y="154228"/>
                  </a:cubicBezTo>
                  <a:lnTo>
                    <a:pt x="254814" y="154228"/>
                  </a:lnTo>
                  <a:cubicBezTo>
                    <a:pt x="253662" y="131964"/>
                    <a:pt x="247585" y="112371"/>
                    <a:pt x="236583" y="95450"/>
                  </a:cubicBezTo>
                  <a:cubicBezTo>
                    <a:pt x="225582" y="78528"/>
                    <a:pt x="206513" y="69623"/>
                    <a:pt x="179376" y="6873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017353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6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3" y="364541"/>
                  </a:cubicBezTo>
                  <a:cubicBezTo>
                    <a:pt x="168356" y="374652"/>
                    <a:pt x="145340" y="379995"/>
                    <a:pt x="118186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1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7" y="156842"/>
                    <a:pt x="168479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4" y="78191"/>
                  </a:cubicBezTo>
                  <a:cubicBezTo>
                    <a:pt x="62533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2" y="10297"/>
                    <a:pt x="92936" y="6315"/>
                  </a:cubicBezTo>
                  <a:cubicBezTo>
                    <a:pt x="117890" y="2334"/>
                    <a:pt x="143630" y="238"/>
                    <a:pt x="170155" y="29"/>
                  </a:cubicBezTo>
                  <a:close/>
                  <a:moveTo>
                    <a:pt x="172670" y="216284"/>
                  </a:moveTo>
                  <a:cubicBezTo>
                    <a:pt x="147786" y="216040"/>
                    <a:pt x="128612" y="219672"/>
                    <a:pt x="115148" y="227181"/>
                  </a:cubicBezTo>
                  <a:cubicBezTo>
                    <a:pt x="101684" y="234690"/>
                    <a:pt x="94874" y="247542"/>
                    <a:pt x="94717" y="265738"/>
                  </a:cubicBezTo>
                  <a:cubicBezTo>
                    <a:pt x="94315" y="277630"/>
                    <a:pt x="97842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1" y="309080"/>
                    <a:pt x="193310" y="301361"/>
                  </a:cubicBezTo>
                  <a:cubicBezTo>
                    <a:pt x="206809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70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6623" y="3313986"/>
              <a:ext cx="445085" cy="371322"/>
            </a:xfrm>
            <a:custGeom>
              <a:avLst/>
              <a:gdLst/>
              <a:ahLst/>
              <a:cxnLst/>
              <a:rect l="l" t="t" r="r" b="b"/>
              <a:pathLst>
                <a:path w="445085" h="371322">
                  <a:moveTo>
                    <a:pt x="281636" y="0"/>
                  </a:moveTo>
                  <a:cubicBezTo>
                    <a:pt x="315111" y="17"/>
                    <a:pt x="341410" y="9412"/>
                    <a:pt x="360531" y="28184"/>
                  </a:cubicBezTo>
                  <a:cubicBezTo>
                    <a:pt x="379653" y="46956"/>
                    <a:pt x="389397" y="75001"/>
                    <a:pt x="389764" y="112318"/>
                  </a:cubicBezTo>
                  <a:lnTo>
                    <a:pt x="389764" y="297561"/>
                  </a:lnTo>
                  <a:lnTo>
                    <a:pt x="445085" y="297561"/>
                  </a:lnTo>
                  <a:lnTo>
                    <a:pt x="445085" y="371322"/>
                  </a:lnTo>
                  <a:lnTo>
                    <a:pt x="239726" y="371322"/>
                  </a:lnTo>
                  <a:lnTo>
                    <a:pt x="239726" y="297561"/>
                  </a:lnTo>
                  <a:lnTo>
                    <a:pt x="295047" y="297561"/>
                  </a:lnTo>
                  <a:lnTo>
                    <a:pt x="295047" y="121539"/>
                  </a:lnTo>
                  <a:cubicBezTo>
                    <a:pt x="295291" y="106381"/>
                    <a:pt x="292078" y="94786"/>
                    <a:pt x="285407" y="86753"/>
                  </a:cubicBezTo>
                  <a:cubicBezTo>
                    <a:pt x="278737" y="78721"/>
                    <a:pt x="267142" y="74669"/>
                    <a:pt x="250622" y="74599"/>
                  </a:cubicBezTo>
                  <a:cubicBezTo>
                    <a:pt x="232444" y="74984"/>
                    <a:pt x="214737" y="79244"/>
                    <a:pt x="197501" y="87382"/>
                  </a:cubicBezTo>
                  <a:cubicBezTo>
                    <a:pt x="180266" y="95519"/>
                    <a:pt x="164445" y="105229"/>
                    <a:pt x="150038" y="116509"/>
                  </a:cubicBezTo>
                  <a:lnTo>
                    <a:pt x="150038" y="297561"/>
                  </a:lnTo>
                  <a:lnTo>
                    <a:pt x="205359" y="297561"/>
                  </a:lnTo>
                  <a:lnTo>
                    <a:pt x="205359" y="371322"/>
                  </a:lnTo>
                  <a:lnTo>
                    <a:pt x="0" y="371322"/>
                  </a:lnTo>
                  <a:lnTo>
                    <a:pt x="0" y="297561"/>
                  </a:lnTo>
                  <a:lnTo>
                    <a:pt x="55322" y="297561"/>
                  </a:lnTo>
                  <a:lnTo>
                    <a:pt x="55322" y="82981"/>
                  </a:lnTo>
                  <a:lnTo>
                    <a:pt x="0" y="82981"/>
                  </a:lnTo>
                  <a:lnTo>
                    <a:pt x="0" y="9220"/>
                  </a:lnTo>
                  <a:lnTo>
                    <a:pt x="147523" y="9220"/>
                  </a:lnTo>
                  <a:lnTo>
                    <a:pt x="147523" y="54483"/>
                  </a:lnTo>
                  <a:cubicBezTo>
                    <a:pt x="165108" y="39744"/>
                    <a:pt x="185050" y="27101"/>
                    <a:pt x="207350" y="16554"/>
                  </a:cubicBezTo>
                  <a:cubicBezTo>
                    <a:pt x="229650" y="6007"/>
                    <a:pt x="254411" y="488"/>
                    <a:pt x="28163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027128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6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4" y="364541"/>
                  </a:cubicBezTo>
                  <a:cubicBezTo>
                    <a:pt x="168356" y="374652"/>
                    <a:pt x="145341" y="379995"/>
                    <a:pt x="118187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2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7" y="156842"/>
                    <a:pt x="168478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5" y="78191"/>
                  </a:cubicBezTo>
                  <a:cubicBezTo>
                    <a:pt x="62534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1" y="10297"/>
                    <a:pt x="92936" y="6315"/>
                  </a:cubicBezTo>
                  <a:cubicBezTo>
                    <a:pt x="117889" y="2334"/>
                    <a:pt x="143629" y="238"/>
                    <a:pt x="170155" y="29"/>
                  </a:cubicBezTo>
                  <a:close/>
                  <a:moveTo>
                    <a:pt x="172669" y="216284"/>
                  </a:moveTo>
                  <a:cubicBezTo>
                    <a:pt x="147785" y="216040"/>
                    <a:pt x="128612" y="219672"/>
                    <a:pt x="115148" y="227181"/>
                  </a:cubicBezTo>
                  <a:cubicBezTo>
                    <a:pt x="101685" y="234690"/>
                    <a:pt x="94874" y="247542"/>
                    <a:pt x="94717" y="265738"/>
                  </a:cubicBezTo>
                  <a:cubicBezTo>
                    <a:pt x="94315" y="277630"/>
                    <a:pt x="97843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2" y="309080"/>
                    <a:pt x="193310" y="301361"/>
                  </a:cubicBezTo>
                  <a:cubicBezTo>
                    <a:pt x="206808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69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417778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7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4" y="364541"/>
                  </a:cubicBezTo>
                  <a:cubicBezTo>
                    <a:pt x="168356" y="374652"/>
                    <a:pt x="145341" y="379995"/>
                    <a:pt x="118187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2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6" y="156842"/>
                    <a:pt x="168478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5" y="78191"/>
                  </a:cubicBezTo>
                  <a:cubicBezTo>
                    <a:pt x="62534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1" y="10297"/>
                    <a:pt x="92936" y="6315"/>
                  </a:cubicBezTo>
                  <a:cubicBezTo>
                    <a:pt x="117889" y="2334"/>
                    <a:pt x="143629" y="238"/>
                    <a:pt x="170155" y="29"/>
                  </a:cubicBezTo>
                  <a:close/>
                  <a:moveTo>
                    <a:pt x="172669" y="216284"/>
                  </a:moveTo>
                  <a:cubicBezTo>
                    <a:pt x="147785" y="216040"/>
                    <a:pt x="128612" y="219672"/>
                    <a:pt x="115148" y="227181"/>
                  </a:cubicBezTo>
                  <a:cubicBezTo>
                    <a:pt x="101685" y="234690"/>
                    <a:pt x="94874" y="247542"/>
                    <a:pt x="94717" y="265738"/>
                  </a:cubicBezTo>
                  <a:cubicBezTo>
                    <a:pt x="94315" y="277630"/>
                    <a:pt x="97842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2" y="309080"/>
                    <a:pt x="193310" y="301361"/>
                  </a:cubicBezTo>
                  <a:cubicBezTo>
                    <a:pt x="206808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69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827049" y="3313986"/>
              <a:ext cx="445084" cy="371322"/>
            </a:xfrm>
            <a:custGeom>
              <a:avLst/>
              <a:gdLst/>
              <a:ahLst/>
              <a:cxnLst/>
              <a:rect l="l" t="t" r="r" b="b"/>
              <a:pathLst>
                <a:path w="445084" h="371322">
                  <a:moveTo>
                    <a:pt x="281635" y="0"/>
                  </a:moveTo>
                  <a:cubicBezTo>
                    <a:pt x="315111" y="17"/>
                    <a:pt x="341409" y="9412"/>
                    <a:pt x="360530" y="28184"/>
                  </a:cubicBezTo>
                  <a:cubicBezTo>
                    <a:pt x="379652" y="46956"/>
                    <a:pt x="389396" y="75001"/>
                    <a:pt x="389763" y="112318"/>
                  </a:cubicBezTo>
                  <a:lnTo>
                    <a:pt x="389763" y="297561"/>
                  </a:lnTo>
                  <a:lnTo>
                    <a:pt x="445084" y="297561"/>
                  </a:lnTo>
                  <a:lnTo>
                    <a:pt x="445084" y="371322"/>
                  </a:lnTo>
                  <a:lnTo>
                    <a:pt x="239725" y="371322"/>
                  </a:lnTo>
                  <a:lnTo>
                    <a:pt x="239725" y="297561"/>
                  </a:lnTo>
                  <a:lnTo>
                    <a:pt x="295046" y="297561"/>
                  </a:lnTo>
                  <a:lnTo>
                    <a:pt x="295046" y="121539"/>
                  </a:lnTo>
                  <a:cubicBezTo>
                    <a:pt x="295290" y="106381"/>
                    <a:pt x="292077" y="94786"/>
                    <a:pt x="285407" y="86753"/>
                  </a:cubicBezTo>
                  <a:cubicBezTo>
                    <a:pt x="278736" y="78721"/>
                    <a:pt x="267141" y="74669"/>
                    <a:pt x="250621" y="74599"/>
                  </a:cubicBezTo>
                  <a:cubicBezTo>
                    <a:pt x="232443" y="74984"/>
                    <a:pt x="214736" y="79244"/>
                    <a:pt x="197501" y="87382"/>
                  </a:cubicBezTo>
                  <a:cubicBezTo>
                    <a:pt x="180265" y="95519"/>
                    <a:pt x="164444" y="105229"/>
                    <a:pt x="150037" y="116509"/>
                  </a:cubicBezTo>
                  <a:lnTo>
                    <a:pt x="150037" y="297561"/>
                  </a:lnTo>
                  <a:lnTo>
                    <a:pt x="205359" y="297561"/>
                  </a:lnTo>
                  <a:lnTo>
                    <a:pt x="205359" y="371322"/>
                  </a:lnTo>
                  <a:lnTo>
                    <a:pt x="0" y="371322"/>
                  </a:lnTo>
                  <a:lnTo>
                    <a:pt x="0" y="297561"/>
                  </a:lnTo>
                  <a:lnTo>
                    <a:pt x="55321" y="297561"/>
                  </a:lnTo>
                  <a:lnTo>
                    <a:pt x="55321" y="82981"/>
                  </a:lnTo>
                  <a:lnTo>
                    <a:pt x="0" y="82981"/>
                  </a:lnTo>
                  <a:lnTo>
                    <a:pt x="0" y="9220"/>
                  </a:lnTo>
                  <a:lnTo>
                    <a:pt x="147523" y="9220"/>
                  </a:lnTo>
                  <a:lnTo>
                    <a:pt x="147523" y="54483"/>
                  </a:lnTo>
                  <a:cubicBezTo>
                    <a:pt x="165107" y="39744"/>
                    <a:pt x="185050" y="27101"/>
                    <a:pt x="207350" y="16554"/>
                  </a:cubicBezTo>
                  <a:cubicBezTo>
                    <a:pt x="229649" y="6007"/>
                    <a:pt x="254411" y="488"/>
                    <a:pt x="28163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852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225643" cy="69668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448429"/>
            <a:ext cx="9225642" cy="1143000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What If My Child Doesn’t </a:t>
            </a:r>
            <a:b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lang="en-US" sz="4000" kern="0" spc="13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tend College?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716" y="2169366"/>
            <a:ext cx="205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Leave the funds for later use.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8956" y="2149489"/>
            <a:ext cx="2403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Transfer all or part of the funds to another family member.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9800" y="2169364"/>
            <a:ext cx="3126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Withdraw the money, although taxes on the earnings will be due, as will a 10% federal tax penalty only on the earnings.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343588" y="2169364"/>
            <a:ext cx="117747" cy="42653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27" y="3392213"/>
            <a:ext cx="2170862" cy="1868365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230927" y="2169364"/>
            <a:ext cx="117747" cy="42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1" cy="693720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3999" y="468163"/>
            <a:ext cx="9144000" cy="1143000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What If My Child Gets A Grant </a:t>
            </a:r>
            <a:b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Or Scholarship?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203199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Even with a 529 plan, your child can still apply for most scholarships and grants.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7775" y="3297257"/>
            <a:ext cx="19341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Financial aid packages rarely cover 100%.</a:t>
            </a:r>
          </a:p>
        </p:txBody>
      </p:sp>
      <p:sp>
        <p:nvSpPr>
          <p:cNvPr id="9" name="Rectangle 8"/>
          <p:cNvSpPr/>
          <p:nvPr/>
        </p:nvSpPr>
        <p:spPr>
          <a:xfrm>
            <a:off x="4708074" y="3297258"/>
            <a:ext cx="25490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Funds equal to a scholarship can be withdrawn without the 10% federal tax penalty, but the earnings portion will be taxed as income.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3572" y="3297257"/>
            <a:ext cx="20047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Attendance at a U.S. military academy is treated the same as a scholarship. 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575461" y="3134715"/>
            <a:ext cx="126183" cy="2571214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402461" y="3076508"/>
            <a:ext cx="126183" cy="261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4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45" y="2670258"/>
            <a:ext cx="9252857" cy="262278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981200" y="491080"/>
            <a:ext cx="8229600" cy="1143000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Does A 529 Plan A</a:t>
            </a:r>
            <a:r>
              <a:rPr lang="en-US" kern="0" dirty="0">
                <a:solidFill>
                  <a:srgbClr val="0B60AF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fect Eligibility For Federal Financial Aid?</a:t>
            </a:r>
            <a:br>
              <a:rPr lang="en-US" dirty="0">
                <a:solidFill>
                  <a:srgbClr val="0B60AF"/>
                </a:solidFill>
                <a:latin typeface="Arial"/>
                <a:cs typeface="Arial"/>
              </a:rPr>
            </a:br>
            <a:endParaRPr lang="en-US" dirty="0">
              <a:solidFill>
                <a:srgbClr val="0B60A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326" y="3128408"/>
            <a:ext cx="3189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If anyone other than a parent owns the account – signi</a:t>
            </a:r>
            <a:r>
              <a:rPr lang="en-US" kern="0" spc="3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icant e</a:t>
            </a:r>
            <a:r>
              <a:rPr lang="en-US" kern="0" spc="3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fect requiring careful planning, so consult a legal, </a:t>
            </a:r>
            <a:r>
              <a:rPr lang="en-US" kern="0" spc="3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inancial, or tax advisor to learn more.</a:t>
            </a:r>
          </a:p>
          <a:p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1200" y="3128407"/>
            <a:ext cx="2195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Federal and school-funded </a:t>
            </a:r>
            <a:r>
              <a:rPr lang="en-US" kern="0" spc="3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inancial aid calculations are complicated!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22676" y="3128407"/>
            <a:ext cx="21457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Be aware: Most </a:t>
            </a:r>
            <a:r>
              <a:rPr lang="en-US" kern="0" spc="60" dirty="0">
                <a:solidFill>
                  <a:schemeClr val="bg1"/>
                </a:solidFill>
                <a:latin typeface="Arial"/>
                <a:cs typeface="Arial"/>
              </a:rPr>
              <a:t>f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inancial aid comes in the form of loans (not grants), which must be paid back.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061154" y="3006519"/>
            <a:ext cx="145040" cy="1950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316295" y="3006519"/>
            <a:ext cx="145040" cy="19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456067"/>
            <a:ext cx="9144000" cy="1143000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>
                <a:solidFill>
                  <a:srgbClr val="0B60AF"/>
                </a:solidFill>
                <a:latin typeface="Arial"/>
                <a:cs typeface="Arial"/>
              </a:rPr>
              <a:t>Here Are Sources Of Information </a:t>
            </a:r>
            <a:br>
              <a:rPr lang="en-US" sz="3600" dirty="0">
                <a:solidFill>
                  <a:srgbClr val="0B60AF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0B60AF"/>
                </a:solidFill>
                <a:latin typeface="Arial"/>
                <a:cs typeface="Arial"/>
              </a:rPr>
              <a:t>About 529 Plans And College Planning.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23964" y="2370667"/>
            <a:ext cx="8336037" cy="5078312"/>
          </a:xfrm>
          <a:prstGeom prst="rect">
            <a:avLst/>
          </a:prstGeom>
          <a:noFill/>
        </p:spPr>
        <p:txBody>
          <a:bodyPr wrap="square" numCol="2" spcCol="548640" rtlCol="0">
            <a:spAutoFit/>
          </a:bodyPr>
          <a:lstStyle/>
          <a:p>
            <a:r>
              <a:rPr lang="en-US" sz="1200" b="1" dirty="0" err="1">
                <a:solidFill>
                  <a:srgbClr val="0B60AF"/>
                </a:solidFill>
                <a:latin typeface="Arial"/>
                <a:cs typeface="Arial"/>
              </a:rPr>
              <a:t>CollegeAdvantage</a:t>
            </a:r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:</a:t>
            </a:r>
            <a:r>
              <a:rPr lang="en-US" sz="1200" dirty="0">
                <a:solidFill>
                  <a:srgbClr val="0B60AF"/>
                </a:solidFill>
                <a:latin typeface="Arial"/>
                <a:cs typeface="Arial"/>
              </a:rPr>
              <a:t> </a:t>
            </a:r>
            <a:br>
              <a:rPr lang="en-US" sz="1200" dirty="0">
                <a:solidFill>
                  <a:srgbClr val="0B60AF"/>
                </a:solidFill>
                <a:latin typeface="Arial"/>
                <a:cs typeface="Arial"/>
              </a:rPr>
            </a:br>
            <a:r>
              <a:rPr lang="en-US" sz="1200" dirty="0" err="1">
                <a:solidFill>
                  <a:srgbClr val="1399A7"/>
                </a:solidFill>
                <a:latin typeface="Arial"/>
                <a:cs typeface="Arial"/>
              </a:rPr>
              <a:t>CollegeAdvantage.com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 </a:t>
            </a:r>
            <a:b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1-800-AFFORD-IT</a:t>
            </a:r>
          </a:p>
          <a:p>
            <a:endParaRPr lang="en-US" sz="1200" dirty="0">
              <a:solidFill>
                <a:srgbClr val="0B60AF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Learn about and compare 529 plans: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www.CollegeSavings.org</a:t>
            </a:r>
            <a:b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</a:b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www.SavingForCollege.com </a:t>
            </a: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College planning and career research for K-12 and college students and general information for residents of any state and Ohio-specif</a:t>
            </a:r>
            <a:r>
              <a:rPr lang="en-US" sz="1200" b="1" kern="0" spc="70" dirty="0">
                <a:solidFill>
                  <a:srgbClr val="0B60AF"/>
                </a:solidFill>
                <a:latin typeface="Arial"/>
                <a:cs typeface="Arial"/>
              </a:rPr>
              <a:t>i</a:t>
            </a:r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c information: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www.OhioHigherEd.org</a:t>
            </a:r>
          </a:p>
          <a:p>
            <a:r>
              <a:rPr lang="en-US" sz="1200" dirty="0" err="1">
                <a:solidFill>
                  <a:srgbClr val="1399A7"/>
                </a:solidFill>
                <a:latin typeface="Arial"/>
                <a:cs typeface="Arial"/>
              </a:rPr>
              <a:t>www.OhioMeansJobs.com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 </a:t>
            </a:r>
          </a:p>
          <a:p>
            <a:endParaRPr lang="en-US" sz="1200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endParaRPr lang="en-US" sz="1200" b="1" dirty="0">
              <a:solidFill>
                <a:srgbClr val="0B60AF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U.S. Department of Education, Federal Student Aid College planning, </a:t>
            </a:r>
            <a:r>
              <a:rPr lang="en-US" sz="1200" b="1" kern="0" spc="60" dirty="0">
                <a:solidFill>
                  <a:srgbClr val="0B60AF"/>
                </a:solidFill>
                <a:latin typeface="Arial"/>
                <a:cs typeface="Arial"/>
              </a:rPr>
              <a:t>f</a:t>
            </a:r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inancial aid information, FAFSA instructions and form, and more: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https://</a:t>
            </a:r>
            <a:r>
              <a:rPr lang="en-US" sz="1200" dirty="0" err="1">
                <a:solidFill>
                  <a:srgbClr val="1399A7"/>
                </a:solidFill>
                <a:latin typeface="Arial"/>
                <a:cs typeface="Arial"/>
              </a:rPr>
              <a:t>studentaid.ed.gov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 </a:t>
            </a:r>
          </a:p>
          <a:p>
            <a:endParaRPr lang="en-US" sz="1200" dirty="0">
              <a:solidFill>
                <a:srgbClr val="0B60AF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Others who can help you prepare for college: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Middle- and high-school counselors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College </a:t>
            </a:r>
            <a:r>
              <a:rPr lang="en-US" sz="1200" kern="0" spc="6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inancial aid o</a:t>
            </a:r>
            <a:r>
              <a:rPr lang="en-US" sz="1200" kern="0" spc="4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1200" kern="0" spc="6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icers and admissions representatives</a:t>
            </a:r>
          </a:p>
          <a:p>
            <a:endParaRPr lang="en-US" sz="1200" dirty="0">
              <a:solidFill>
                <a:srgbClr val="0B60AF"/>
              </a:solidFill>
              <a:latin typeface="Arial"/>
              <a:cs typeface="Arial"/>
            </a:endParaRPr>
          </a:p>
          <a:p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Taxes and 529s, gi</a:t>
            </a:r>
            <a:r>
              <a:rPr lang="en-US" sz="1200" b="1" kern="0" spc="60" dirty="0">
                <a:solidFill>
                  <a:srgbClr val="0B60AF"/>
                </a:solidFill>
                <a:latin typeface="Arial"/>
                <a:cs typeface="Arial"/>
              </a:rPr>
              <a:t>f</a:t>
            </a:r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t-tax information, estate planning, and </a:t>
            </a:r>
            <a:r>
              <a:rPr lang="en-US" sz="1200" b="1" kern="0" spc="30" dirty="0">
                <a:solidFill>
                  <a:srgbClr val="0B60AF"/>
                </a:solidFill>
                <a:latin typeface="Arial"/>
                <a:cs typeface="Arial"/>
              </a:rPr>
              <a:t>f</a:t>
            </a:r>
            <a:r>
              <a:rPr lang="en-US" sz="1200" b="1" dirty="0">
                <a:solidFill>
                  <a:srgbClr val="0B60AF"/>
                </a:solidFill>
                <a:latin typeface="Arial"/>
                <a:cs typeface="Arial"/>
              </a:rPr>
              <a:t>inancial planning:</a:t>
            </a:r>
            <a:endParaRPr lang="en-US" sz="1200" b="1" dirty="0">
              <a:solidFill>
                <a:srgbClr val="1399A7"/>
              </a:solidFill>
              <a:latin typeface="Arial"/>
              <a:cs typeface="Arial"/>
            </a:endParaRP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Consult your tax accountant, </a:t>
            </a:r>
            <a:r>
              <a:rPr lang="en-US" sz="1200" kern="0" spc="6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inancial planner, </a:t>
            </a:r>
          </a:p>
          <a:p>
            <a:r>
              <a:rPr lang="en-US" sz="1200" dirty="0">
                <a:solidFill>
                  <a:srgbClr val="1399A7"/>
                </a:solidFill>
                <a:latin typeface="Arial"/>
                <a:cs typeface="Arial"/>
              </a:rPr>
              <a:t>and/or legal counsel</a:t>
            </a:r>
          </a:p>
        </p:txBody>
      </p:sp>
    </p:spTree>
    <p:extLst>
      <p:ext uri="{BB962C8B-B14F-4D97-AF65-F5344CB8AC3E}">
        <p14:creationId xmlns:p14="http://schemas.microsoft.com/office/powerpoint/2010/main" val="6322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06" y="3330807"/>
            <a:ext cx="3025588" cy="1298268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225199" y="2421491"/>
            <a:ext cx="5732213" cy="531764"/>
            <a:chOff x="1775625" y="3092701"/>
            <a:chExt cx="6496508" cy="602666"/>
          </a:xfrm>
        </p:grpSpPr>
        <p:sp>
          <p:nvSpPr>
            <p:cNvPr id="49" name="Freeform 48"/>
            <p:cNvSpPr/>
            <p:nvPr/>
          </p:nvSpPr>
          <p:spPr>
            <a:xfrm>
              <a:off x="2263915" y="3092701"/>
              <a:ext cx="445084" cy="592607"/>
            </a:xfrm>
            <a:custGeom>
              <a:avLst/>
              <a:gdLst/>
              <a:ahLst/>
              <a:cxnLst/>
              <a:rect l="l" t="t" r="r" b="b"/>
              <a:pathLst>
                <a:path w="445084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273253"/>
                  </a:lnTo>
                  <a:cubicBezTo>
                    <a:pt x="167203" y="258986"/>
                    <a:pt x="186727" y="246867"/>
                    <a:pt x="208607" y="236896"/>
                  </a:cubicBezTo>
                  <a:cubicBezTo>
                    <a:pt x="230487" y="226925"/>
                    <a:pt x="254830" y="221721"/>
                    <a:pt x="281635" y="221285"/>
                  </a:cubicBezTo>
                  <a:cubicBezTo>
                    <a:pt x="315111" y="221302"/>
                    <a:pt x="341409" y="230697"/>
                    <a:pt x="360531" y="249469"/>
                  </a:cubicBezTo>
                  <a:cubicBezTo>
                    <a:pt x="379652" y="268241"/>
                    <a:pt x="389396" y="296286"/>
                    <a:pt x="389763" y="333603"/>
                  </a:cubicBezTo>
                  <a:lnTo>
                    <a:pt x="389763" y="518846"/>
                  </a:lnTo>
                  <a:lnTo>
                    <a:pt x="445084" y="518846"/>
                  </a:lnTo>
                  <a:lnTo>
                    <a:pt x="445084" y="592607"/>
                  </a:lnTo>
                  <a:lnTo>
                    <a:pt x="239725" y="592607"/>
                  </a:lnTo>
                  <a:lnTo>
                    <a:pt x="239725" y="518846"/>
                  </a:lnTo>
                  <a:lnTo>
                    <a:pt x="295046" y="518846"/>
                  </a:lnTo>
                  <a:lnTo>
                    <a:pt x="295046" y="342824"/>
                  </a:lnTo>
                  <a:cubicBezTo>
                    <a:pt x="295291" y="327666"/>
                    <a:pt x="292078" y="316071"/>
                    <a:pt x="285407" y="308038"/>
                  </a:cubicBezTo>
                  <a:cubicBezTo>
                    <a:pt x="278736" y="300005"/>
                    <a:pt x="267141" y="295954"/>
                    <a:pt x="250622" y="295884"/>
                  </a:cubicBezTo>
                  <a:cubicBezTo>
                    <a:pt x="232443" y="296269"/>
                    <a:pt x="214736" y="300529"/>
                    <a:pt x="197501" y="308667"/>
                  </a:cubicBezTo>
                  <a:cubicBezTo>
                    <a:pt x="180265" y="316804"/>
                    <a:pt x="164444" y="326514"/>
                    <a:pt x="150038" y="337794"/>
                  </a:cubicBez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3761"/>
                  </a:lnTo>
                  <a:lnTo>
                    <a:pt x="0" y="73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3778390" y="3092701"/>
              <a:ext cx="205359" cy="592607"/>
            </a:xfrm>
            <a:custGeom>
              <a:avLst/>
              <a:gdLst/>
              <a:ahLst/>
              <a:cxnLst/>
              <a:rect l="l" t="t" r="r" b="b"/>
              <a:pathLst>
                <a:path w="205359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4600"/>
                  </a:lnTo>
                  <a:lnTo>
                    <a:pt x="0" y="74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5550040" y="3092701"/>
              <a:ext cx="445084" cy="592607"/>
            </a:xfrm>
            <a:custGeom>
              <a:avLst/>
              <a:gdLst/>
              <a:ahLst/>
              <a:cxnLst/>
              <a:rect l="l" t="t" r="r" b="b"/>
              <a:pathLst>
                <a:path w="445084" h="592607">
                  <a:moveTo>
                    <a:pt x="0" y="0"/>
                  </a:moveTo>
                  <a:lnTo>
                    <a:pt x="150038" y="0"/>
                  </a:lnTo>
                  <a:lnTo>
                    <a:pt x="150038" y="273253"/>
                  </a:lnTo>
                  <a:cubicBezTo>
                    <a:pt x="167204" y="258986"/>
                    <a:pt x="186726" y="246867"/>
                    <a:pt x="208607" y="236896"/>
                  </a:cubicBezTo>
                  <a:cubicBezTo>
                    <a:pt x="230488" y="226925"/>
                    <a:pt x="254830" y="221721"/>
                    <a:pt x="281635" y="221285"/>
                  </a:cubicBezTo>
                  <a:cubicBezTo>
                    <a:pt x="315111" y="221302"/>
                    <a:pt x="341409" y="230697"/>
                    <a:pt x="360531" y="249469"/>
                  </a:cubicBezTo>
                  <a:cubicBezTo>
                    <a:pt x="379652" y="268241"/>
                    <a:pt x="389396" y="296286"/>
                    <a:pt x="389763" y="333603"/>
                  </a:cubicBezTo>
                  <a:lnTo>
                    <a:pt x="389763" y="518846"/>
                  </a:lnTo>
                  <a:lnTo>
                    <a:pt x="445084" y="518846"/>
                  </a:lnTo>
                  <a:lnTo>
                    <a:pt x="445084" y="592607"/>
                  </a:lnTo>
                  <a:lnTo>
                    <a:pt x="239725" y="592607"/>
                  </a:lnTo>
                  <a:lnTo>
                    <a:pt x="239725" y="518846"/>
                  </a:lnTo>
                  <a:lnTo>
                    <a:pt x="295046" y="518846"/>
                  </a:lnTo>
                  <a:lnTo>
                    <a:pt x="295046" y="342824"/>
                  </a:lnTo>
                  <a:cubicBezTo>
                    <a:pt x="295291" y="327666"/>
                    <a:pt x="292078" y="316071"/>
                    <a:pt x="285407" y="308038"/>
                  </a:cubicBezTo>
                  <a:cubicBezTo>
                    <a:pt x="278736" y="300006"/>
                    <a:pt x="267141" y="295954"/>
                    <a:pt x="250622" y="295884"/>
                  </a:cubicBezTo>
                  <a:cubicBezTo>
                    <a:pt x="232443" y="296269"/>
                    <a:pt x="214736" y="300529"/>
                    <a:pt x="197501" y="308667"/>
                  </a:cubicBezTo>
                  <a:cubicBezTo>
                    <a:pt x="180266" y="316804"/>
                    <a:pt x="164444" y="326514"/>
                    <a:pt x="150038" y="337794"/>
                  </a:cubicBezTo>
                  <a:lnTo>
                    <a:pt x="150038" y="518846"/>
                  </a:lnTo>
                  <a:lnTo>
                    <a:pt x="205359" y="518846"/>
                  </a:lnTo>
                  <a:lnTo>
                    <a:pt x="205359" y="592607"/>
                  </a:lnTo>
                  <a:lnTo>
                    <a:pt x="0" y="592607"/>
                  </a:lnTo>
                  <a:lnTo>
                    <a:pt x="0" y="518846"/>
                  </a:lnTo>
                  <a:lnTo>
                    <a:pt x="55321" y="518846"/>
                  </a:lnTo>
                  <a:lnTo>
                    <a:pt x="55321" y="73761"/>
                  </a:lnTo>
                  <a:lnTo>
                    <a:pt x="0" y="737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03962" y="3164786"/>
              <a:ext cx="462686" cy="530581"/>
            </a:xfrm>
            <a:custGeom>
              <a:avLst/>
              <a:gdLst/>
              <a:ahLst/>
              <a:cxnLst/>
              <a:rect l="l" t="t" r="r" b="b"/>
              <a:pathLst>
                <a:path w="462686" h="530581">
                  <a:moveTo>
                    <a:pt x="272415" y="0"/>
                  </a:moveTo>
                  <a:cubicBezTo>
                    <a:pt x="314290" y="768"/>
                    <a:pt x="352288" y="5728"/>
                    <a:pt x="386410" y="14878"/>
                  </a:cubicBezTo>
                  <a:cubicBezTo>
                    <a:pt x="420532" y="24028"/>
                    <a:pt x="445957" y="32760"/>
                    <a:pt x="462686" y="41072"/>
                  </a:cubicBezTo>
                  <a:lnTo>
                    <a:pt x="462686" y="187757"/>
                  </a:lnTo>
                  <a:lnTo>
                    <a:pt x="369646" y="187757"/>
                  </a:lnTo>
                  <a:lnTo>
                    <a:pt x="369646" y="93878"/>
                  </a:lnTo>
                  <a:cubicBezTo>
                    <a:pt x="357160" y="90421"/>
                    <a:pt x="342737" y="87487"/>
                    <a:pt x="326374" y="85077"/>
                  </a:cubicBezTo>
                  <a:cubicBezTo>
                    <a:pt x="310011" y="82667"/>
                    <a:pt x="293702" y="81410"/>
                    <a:pt x="277444" y="81305"/>
                  </a:cubicBezTo>
                  <a:cubicBezTo>
                    <a:pt x="224236" y="81550"/>
                    <a:pt x="181662" y="97196"/>
                    <a:pt x="149723" y="128245"/>
                  </a:cubicBezTo>
                  <a:cubicBezTo>
                    <a:pt x="117785" y="159293"/>
                    <a:pt x="101404" y="204276"/>
                    <a:pt x="100584" y="263195"/>
                  </a:cubicBezTo>
                  <a:cubicBezTo>
                    <a:pt x="101597" y="323650"/>
                    <a:pt x="118849" y="369332"/>
                    <a:pt x="152342" y="400240"/>
                  </a:cubicBezTo>
                  <a:cubicBezTo>
                    <a:pt x="185836" y="431149"/>
                    <a:pt x="229492" y="446656"/>
                    <a:pt x="283311" y="446761"/>
                  </a:cubicBezTo>
                  <a:cubicBezTo>
                    <a:pt x="318358" y="446202"/>
                    <a:pt x="351153" y="440614"/>
                    <a:pt x="381695" y="429997"/>
                  </a:cubicBezTo>
                  <a:cubicBezTo>
                    <a:pt x="412237" y="419379"/>
                    <a:pt x="438954" y="407086"/>
                    <a:pt x="461848" y="393116"/>
                  </a:cubicBezTo>
                  <a:lnTo>
                    <a:pt x="461848" y="486156"/>
                  </a:lnTo>
                  <a:cubicBezTo>
                    <a:pt x="444001" y="496075"/>
                    <a:pt x="419134" y="505784"/>
                    <a:pt x="387248" y="515283"/>
                  </a:cubicBezTo>
                  <a:cubicBezTo>
                    <a:pt x="355362" y="524783"/>
                    <a:pt x="317922" y="529882"/>
                    <a:pt x="274929" y="530581"/>
                  </a:cubicBezTo>
                  <a:cubicBezTo>
                    <a:pt x="190131" y="529917"/>
                    <a:pt x="123355" y="506727"/>
                    <a:pt x="74599" y="461010"/>
                  </a:cubicBezTo>
                  <a:cubicBezTo>
                    <a:pt x="25844" y="415293"/>
                    <a:pt x="977" y="351031"/>
                    <a:pt x="0" y="268224"/>
                  </a:cubicBezTo>
                  <a:cubicBezTo>
                    <a:pt x="1396" y="182972"/>
                    <a:pt x="26892" y="117103"/>
                    <a:pt x="76485" y="70618"/>
                  </a:cubicBezTo>
                  <a:cubicBezTo>
                    <a:pt x="126079" y="24133"/>
                    <a:pt x="191389" y="594"/>
                    <a:pt x="27241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1775625" y="3174844"/>
              <a:ext cx="464363" cy="510464"/>
            </a:xfrm>
            <a:custGeom>
              <a:avLst/>
              <a:gdLst/>
              <a:ahLst/>
              <a:cxnLst/>
              <a:rect l="l" t="t" r="r" b="b"/>
              <a:pathLst>
                <a:path w="464363" h="510464">
                  <a:moveTo>
                    <a:pt x="0" y="0"/>
                  </a:moveTo>
                  <a:lnTo>
                    <a:pt x="464363" y="0"/>
                  </a:lnTo>
                  <a:lnTo>
                    <a:pt x="464363" y="155067"/>
                  </a:lnTo>
                  <a:lnTo>
                    <a:pt x="376352" y="155067"/>
                  </a:lnTo>
                  <a:lnTo>
                    <a:pt x="376352" y="77115"/>
                  </a:lnTo>
                  <a:lnTo>
                    <a:pt x="280797" y="77115"/>
                  </a:lnTo>
                  <a:lnTo>
                    <a:pt x="280797" y="433350"/>
                  </a:lnTo>
                  <a:lnTo>
                    <a:pt x="356235" y="433350"/>
                  </a:lnTo>
                  <a:lnTo>
                    <a:pt x="356235" y="510464"/>
                  </a:lnTo>
                  <a:lnTo>
                    <a:pt x="108128" y="510464"/>
                  </a:lnTo>
                  <a:lnTo>
                    <a:pt x="108128" y="433350"/>
                  </a:lnTo>
                  <a:lnTo>
                    <a:pt x="183566" y="433350"/>
                  </a:lnTo>
                  <a:lnTo>
                    <a:pt x="183566" y="77115"/>
                  </a:lnTo>
                  <a:lnTo>
                    <a:pt x="88011" y="77115"/>
                  </a:lnTo>
                  <a:lnTo>
                    <a:pt x="88011" y="155067"/>
                  </a:lnTo>
                  <a:lnTo>
                    <a:pt x="0" y="155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3318066" y="3174844"/>
              <a:ext cx="446765" cy="510464"/>
            </a:xfrm>
            <a:custGeom>
              <a:avLst/>
              <a:gdLst/>
              <a:ahLst/>
              <a:cxnLst/>
              <a:rect l="l" t="t" r="r" b="b"/>
              <a:pathLst>
                <a:path w="446765" h="510464">
                  <a:moveTo>
                    <a:pt x="0" y="0"/>
                  </a:moveTo>
                  <a:lnTo>
                    <a:pt x="238049" y="0"/>
                  </a:lnTo>
                  <a:cubicBezTo>
                    <a:pt x="288123" y="528"/>
                    <a:pt x="328512" y="8786"/>
                    <a:pt x="359215" y="24774"/>
                  </a:cubicBezTo>
                  <a:cubicBezTo>
                    <a:pt x="389918" y="40762"/>
                    <a:pt x="412239" y="61313"/>
                    <a:pt x="426178" y="86428"/>
                  </a:cubicBezTo>
                  <a:cubicBezTo>
                    <a:pt x="440117" y="111543"/>
                    <a:pt x="446978" y="138055"/>
                    <a:pt x="446760" y="165964"/>
                  </a:cubicBezTo>
                  <a:cubicBezTo>
                    <a:pt x="446978" y="193873"/>
                    <a:pt x="440117" y="220385"/>
                    <a:pt x="426178" y="245500"/>
                  </a:cubicBezTo>
                  <a:cubicBezTo>
                    <a:pt x="412239" y="270615"/>
                    <a:pt x="389918" y="291166"/>
                    <a:pt x="359215" y="307154"/>
                  </a:cubicBezTo>
                  <a:cubicBezTo>
                    <a:pt x="328512" y="323142"/>
                    <a:pt x="288123" y="331400"/>
                    <a:pt x="238049" y="331928"/>
                  </a:cubicBezTo>
                  <a:lnTo>
                    <a:pt x="165963" y="331928"/>
                  </a:lnTo>
                  <a:lnTo>
                    <a:pt x="165963" y="433350"/>
                  </a:lnTo>
                  <a:lnTo>
                    <a:pt x="251460" y="433350"/>
                  </a:lnTo>
                  <a:lnTo>
                    <a:pt x="251460" y="510464"/>
                  </a:lnTo>
                  <a:lnTo>
                    <a:pt x="0" y="510464"/>
                  </a:lnTo>
                  <a:lnTo>
                    <a:pt x="0" y="433350"/>
                  </a:lnTo>
                  <a:lnTo>
                    <a:pt x="68732" y="433350"/>
                  </a:lnTo>
                  <a:lnTo>
                    <a:pt x="68732" y="77115"/>
                  </a:lnTo>
                  <a:lnTo>
                    <a:pt x="0" y="77115"/>
                  </a:lnTo>
                  <a:lnTo>
                    <a:pt x="0" y="0"/>
                  </a:lnTo>
                  <a:close/>
                  <a:moveTo>
                    <a:pt x="165963" y="77115"/>
                  </a:moveTo>
                  <a:lnTo>
                    <a:pt x="165963" y="254813"/>
                  </a:lnTo>
                  <a:lnTo>
                    <a:pt x="241402" y="254813"/>
                  </a:lnTo>
                  <a:cubicBezTo>
                    <a:pt x="281443" y="253888"/>
                    <a:pt x="309488" y="244633"/>
                    <a:pt x="325536" y="227048"/>
                  </a:cubicBezTo>
                  <a:cubicBezTo>
                    <a:pt x="341584" y="209463"/>
                    <a:pt x="349302" y="189102"/>
                    <a:pt x="348691" y="165964"/>
                  </a:cubicBezTo>
                  <a:cubicBezTo>
                    <a:pt x="349302" y="142826"/>
                    <a:pt x="341584" y="122465"/>
                    <a:pt x="325536" y="104880"/>
                  </a:cubicBezTo>
                  <a:cubicBezTo>
                    <a:pt x="309488" y="87295"/>
                    <a:pt x="281443" y="78040"/>
                    <a:pt x="241402" y="77115"/>
                  </a:cubicBezTo>
                  <a:lnTo>
                    <a:pt x="165963" y="77115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5061750" y="3174844"/>
              <a:ext cx="464363" cy="510464"/>
            </a:xfrm>
            <a:custGeom>
              <a:avLst/>
              <a:gdLst/>
              <a:ahLst/>
              <a:cxnLst/>
              <a:rect l="l" t="t" r="r" b="b"/>
              <a:pathLst>
                <a:path w="464363" h="510464">
                  <a:moveTo>
                    <a:pt x="0" y="0"/>
                  </a:moveTo>
                  <a:lnTo>
                    <a:pt x="464363" y="0"/>
                  </a:lnTo>
                  <a:lnTo>
                    <a:pt x="464363" y="155067"/>
                  </a:lnTo>
                  <a:lnTo>
                    <a:pt x="376352" y="155067"/>
                  </a:lnTo>
                  <a:lnTo>
                    <a:pt x="376352" y="77115"/>
                  </a:lnTo>
                  <a:lnTo>
                    <a:pt x="280797" y="77115"/>
                  </a:lnTo>
                  <a:lnTo>
                    <a:pt x="280797" y="433350"/>
                  </a:lnTo>
                  <a:lnTo>
                    <a:pt x="356235" y="433350"/>
                  </a:lnTo>
                  <a:lnTo>
                    <a:pt x="356235" y="510464"/>
                  </a:lnTo>
                  <a:lnTo>
                    <a:pt x="108128" y="510464"/>
                  </a:lnTo>
                  <a:lnTo>
                    <a:pt x="108128" y="433350"/>
                  </a:lnTo>
                  <a:lnTo>
                    <a:pt x="183566" y="433350"/>
                  </a:lnTo>
                  <a:lnTo>
                    <a:pt x="183566" y="77115"/>
                  </a:lnTo>
                  <a:lnTo>
                    <a:pt x="88011" y="77115"/>
                  </a:lnTo>
                  <a:lnTo>
                    <a:pt x="88011" y="155067"/>
                  </a:lnTo>
                  <a:lnTo>
                    <a:pt x="0" y="155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6415443" y="3231004"/>
              <a:ext cx="262357" cy="463524"/>
            </a:xfrm>
            <a:custGeom>
              <a:avLst/>
              <a:gdLst/>
              <a:ahLst/>
              <a:cxnLst/>
              <a:rect l="l" t="t" r="r" b="b"/>
              <a:pathLst>
                <a:path w="262357" h="463524">
                  <a:moveTo>
                    <a:pt x="62865" y="0"/>
                  </a:moveTo>
                  <a:lnTo>
                    <a:pt x="157582" y="0"/>
                  </a:lnTo>
                  <a:lnTo>
                    <a:pt x="157582" y="92202"/>
                  </a:lnTo>
                  <a:lnTo>
                    <a:pt x="256489" y="92202"/>
                  </a:lnTo>
                  <a:lnTo>
                    <a:pt x="256489" y="166802"/>
                  </a:lnTo>
                  <a:lnTo>
                    <a:pt x="157582" y="166802"/>
                  </a:lnTo>
                  <a:lnTo>
                    <a:pt x="157582" y="349529"/>
                  </a:lnTo>
                  <a:cubicBezTo>
                    <a:pt x="157827" y="366276"/>
                    <a:pt x="162367" y="377417"/>
                    <a:pt x="171203" y="382952"/>
                  </a:cubicBezTo>
                  <a:cubicBezTo>
                    <a:pt x="180039" y="388488"/>
                    <a:pt x="191704" y="391037"/>
                    <a:pt x="206198" y="390601"/>
                  </a:cubicBezTo>
                  <a:cubicBezTo>
                    <a:pt x="217182" y="390531"/>
                    <a:pt x="227484" y="389623"/>
                    <a:pt x="237106" y="387877"/>
                  </a:cubicBezTo>
                  <a:cubicBezTo>
                    <a:pt x="246728" y="386131"/>
                    <a:pt x="255145" y="383965"/>
                    <a:pt x="262357" y="381381"/>
                  </a:cubicBezTo>
                  <a:lnTo>
                    <a:pt x="262357" y="450951"/>
                  </a:lnTo>
                  <a:cubicBezTo>
                    <a:pt x="251426" y="454042"/>
                    <a:pt x="238713" y="456871"/>
                    <a:pt x="224219" y="459438"/>
                  </a:cubicBezTo>
                  <a:cubicBezTo>
                    <a:pt x="209725" y="462005"/>
                    <a:pt x="193660" y="463367"/>
                    <a:pt x="176022" y="463524"/>
                  </a:cubicBezTo>
                  <a:cubicBezTo>
                    <a:pt x="132069" y="463123"/>
                    <a:pt x="101999" y="453239"/>
                    <a:pt x="85811" y="433873"/>
                  </a:cubicBezTo>
                  <a:cubicBezTo>
                    <a:pt x="69624" y="414507"/>
                    <a:pt x="61975" y="388069"/>
                    <a:pt x="62865" y="354558"/>
                  </a:cubicBezTo>
                  <a:lnTo>
                    <a:pt x="62865" y="166802"/>
                  </a:lnTo>
                  <a:lnTo>
                    <a:pt x="0" y="166802"/>
                  </a:lnTo>
                  <a:lnTo>
                    <a:pt x="0" y="92202"/>
                  </a:lnTo>
                  <a:lnTo>
                    <a:pt x="62865" y="92202"/>
                  </a:lnTo>
                  <a:lnTo>
                    <a:pt x="62865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2746869" y="3313986"/>
              <a:ext cx="343666" cy="380542"/>
            </a:xfrm>
            <a:custGeom>
              <a:avLst/>
              <a:gdLst/>
              <a:ahLst/>
              <a:cxnLst/>
              <a:rect l="l" t="t" r="r" b="b"/>
              <a:pathLst>
                <a:path w="343666" h="380542">
                  <a:moveTo>
                    <a:pt x="177700" y="0"/>
                  </a:moveTo>
                  <a:cubicBezTo>
                    <a:pt x="234488" y="1274"/>
                    <a:pt x="276398" y="18842"/>
                    <a:pt x="303430" y="52701"/>
                  </a:cubicBezTo>
                  <a:cubicBezTo>
                    <a:pt x="330462" y="86561"/>
                    <a:pt x="343873" y="129065"/>
                    <a:pt x="343664" y="180213"/>
                  </a:cubicBezTo>
                  <a:cubicBezTo>
                    <a:pt x="343681" y="186551"/>
                    <a:pt x="343437" y="193152"/>
                    <a:pt x="342930" y="200015"/>
                  </a:cubicBezTo>
                  <a:cubicBezTo>
                    <a:pt x="342424" y="206878"/>
                    <a:pt x="341550" y="213688"/>
                    <a:pt x="340311" y="220446"/>
                  </a:cubicBezTo>
                  <a:lnTo>
                    <a:pt x="95557" y="220446"/>
                  </a:lnTo>
                  <a:cubicBezTo>
                    <a:pt x="100044" y="249050"/>
                    <a:pt x="111185" y="270843"/>
                    <a:pt x="128980" y="285826"/>
                  </a:cubicBezTo>
                  <a:cubicBezTo>
                    <a:pt x="146774" y="300809"/>
                    <a:pt x="171955" y="308352"/>
                    <a:pt x="204522" y="308457"/>
                  </a:cubicBezTo>
                  <a:cubicBezTo>
                    <a:pt x="229232" y="308003"/>
                    <a:pt x="251269" y="304301"/>
                    <a:pt x="270635" y="297351"/>
                  </a:cubicBezTo>
                  <a:cubicBezTo>
                    <a:pt x="290001" y="290401"/>
                    <a:pt x="306800" y="282927"/>
                    <a:pt x="321032" y="274929"/>
                  </a:cubicBezTo>
                  <a:lnTo>
                    <a:pt x="321032" y="347853"/>
                  </a:lnTo>
                  <a:cubicBezTo>
                    <a:pt x="306783" y="356182"/>
                    <a:pt x="288761" y="363621"/>
                    <a:pt x="266968" y="370170"/>
                  </a:cubicBezTo>
                  <a:cubicBezTo>
                    <a:pt x="245175" y="376718"/>
                    <a:pt x="219610" y="380176"/>
                    <a:pt x="190273" y="380542"/>
                  </a:cubicBezTo>
                  <a:cubicBezTo>
                    <a:pt x="126605" y="379477"/>
                    <a:pt x="78967" y="361491"/>
                    <a:pt x="47360" y="326583"/>
                  </a:cubicBezTo>
                  <a:cubicBezTo>
                    <a:pt x="15753" y="291676"/>
                    <a:pt x="-33" y="246238"/>
                    <a:pt x="1" y="190271"/>
                  </a:cubicBezTo>
                  <a:cubicBezTo>
                    <a:pt x="229" y="134304"/>
                    <a:pt x="15491" y="88866"/>
                    <a:pt x="45788" y="53959"/>
                  </a:cubicBezTo>
                  <a:cubicBezTo>
                    <a:pt x="76086" y="19051"/>
                    <a:pt x="120056" y="1065"/>
                    <a:pt x="177700" y="0"/>
                  </a:cubicBezTo>
                  <a:close/>
                  <a:moveTo>
                    <a:pt x="179376" y="68732"/>
                  </a:moveTo>
                  <a:cubicBezTo>
                    <a:pt x="152432" y="69465"/>
                    <a:pt x="132350" y="78057"/>
                    <a:pt x="119131" y="94507"/>
                  </a:cubicBezTo>
                  <a:cubicBezTo>
                    <a:pt x="105912" y="110956"/>
                    <a:pt x="97774" y="130864"/>
                    <a:pt x="94718" y="154228"/>
                  </a:cubicBezTo>
                  <a:lnTo>
                    <a:pt x="254814" y="154228"/>
                  </a:lnTo>
                  <a:cubicBezTo>
                    <a:pt x="253662" y="131964"/>
                    <a:pt x="247585" y="112371"/>
                    <a:pt x="236583" y="95450"/>
                  </a:cubicBezTo>
                  <a:cubicBezTo>
                    <a:pt x="225582" y="78528"/>
                    <a:pt x="206513" y="69623"/>
                    <a:pt x="179376" y="68732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017353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6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3" y="364541"/>
                  </a:cubicBezTo>
                  <a:cubicBezTo>
                    <a:pt x="168356" y="374652"/>
                    <a:pt x="145340" y="379995"/>
                    <a:pt x="118186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1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7" y="156842"/>
                    <a:pt x="168479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4" y="78191"/>
                  </a:cubicBezTo>
                  <a:cubicBezTo>
                    <a:pt x="62533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2" y="10297"/>
                    <a:pt x="92936" y="6315"/>
                  </a:cubicBezTo>
                  <a:cubicBezTo>
                    <a:pt x="117890" y="2334"/>
                    <a:pt x="143630" y="238"/>
                    <a:pt x="170155" y="29"/>
                  </a:cubicBezTo>
                  <a:close/>
                  <a:moveTo>
                    <a:pt x="172670" y="216284"/>
                  </a:moveTo>
                  <a:cubicBezTo>
                    <a:pt x="147786" y="216040"/>
                    <a:pt x="128612" y="219672"/>
                    <a:pt x="115148" y="227181"/>
                  </a:cubicBezTo>
                  <a:cubicBezTo>
                    <a:pt x="101684" y="234690"/>
                    <a:pt x="94874" y="247542"/>
                    <a:pt x="94717" y="265738"/>
                  </a:cubicBezTo>
                  <a:cubicBezTo>
                    <a:pt x="94315" y="277630"/>
                    <a:pt x="97842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1" y="309080"/>
                    <a:pt x="193310" y="301361"/>
                  </a:cubicBezTo>
                  <a:cubicBezTo>
                    <a:pt x="206809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70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6623" y="3313986"/>
              <a:ext cx="445085" cy="371322"/>
            </a:xfrm>
            <a:custGeom>
              <a:avLst/>
              <a:gdLst/>
              <a:ahLst/>
              <a:cxnLst/>
              <a:rect l="l" t="t" r="r" b="b"/>
              <a:pathLst>
                <a:path w="445085" h="371322">
                  <a:moveTo>
                    <a:pt x="281636" y="0"/>
                  </a:moveTo>
                  <a:cubicBezTo>
                    <a:pt x="315111" y="17"/>
                    <a:pt x="341410" y="9412"/>
                    <a:pt x="360531" y="28184"/>
                  </a:cubicBezTo>
                  <a:cubicBezTo>
                    <a:pt x="379653" y="46956"/>
                    <a:pt x="389397" y="75001"/>
                    <a:pt x="389764" y="112318"/>
                  </a:cubicBezTo>
                  <a:lnTo>
                    <a:pt x="389764" y="297561"/>
                  </a:lnTo>
                  <a:lnTo>
                    <a:pt x="445085" y="297561"/>
                  </a:lnTo>
                  <a:lnTo>
                    <a:pt x="445085" y="371322"/>
                  </a:lnTo>
                  <a:lnTo>
                    <a:pt x="239726" y="371322"/>
                  </a:lnTo>
                  <a:lnTo>
                    <a:pt x="239726" y="297561"/>
                  </a:lnTo>
                  <a:lnTo>
                    <a:pt x="295047" y="297561"/>
                  </a:lnTo>
                  <a:lnTo>
                    <a:pt x="295047" y="121539"/>
                  </a:lnTo>
                  <a:cubicBezTo>
                    <a:pt x="295291" y="106381"/>
                    <a:pt x="292078" y="94786"/>
                    <a:pt x="285407" y="86753"/>
                  </a:cubicBezTo>
                  <a:cubicBezTo>
                    <a:pt x="278737" y="78721"/>
                    <a:pt x="267142" y="74669"/>
                    <a:pt x="250622" y="74599"/>
                  </a:cubicBezTo>
                  <a:cubicBezTo>
                    <a:pt x="232444" y="74984"/>
                    <a:pt x="214737" y="79244"/>
                    <a:pt x="197501" y="87382"/>
                  </a:cubicBezTo>
                  <a:cubicBezTo>
                    <a:pt x="180266" y="95519"/>
                    <a:pt x="164445" y="105229"/>
                    <a:pt x="150038" y="116509"/>
                  </a:cubicBezTo>
                  <a:lnTo>
                    <a:pt x="150038" y="297561"/>
                  </a:lnTo>
                  <a:lnTo>
                    <a:pt x="205359" y="297561"/>
                  </a:lnTo>
                  <a:lnTo>
                    <a:pt x="205359" y="371322"/>
                  </a:lnTo>
                  <a:lnTo>
                    <a:pt x="0" y="371322"/>
                  </a:lnTo>
                  <a:lnTo>
                    <a:pt x="0" y="297561"/>
                  </a:lnTo>
                  <a:lnTo>
                    <a:pt x="55322" y="297561"/>
                  </a:lnTo>
                  <a:lnTo>
                    <a:pt x="55322" y="82981"/>
                  </a:lnTo>
                  <a:lnTo>
                    <a:pt x="0" y="82981"/>
                  </a:lnTo>
                  <a:lnTo>
                    <a:pt x="0" y="9220"/>
                  </a:lnTo>
                  <a:lnTo>
                    <a:pt x="147523" y="9220"/>
                  </a:lnTo>
                  <a:lnTo>
                    <a:pt x="147523" y="54483"/>
                  </a:lnTo>
                  <a:cubicBezTo>
                    <a:pt x="165108" y="39744"/>
                    <a:pt x="185050" y="27101"/>
                    <a:pt x="207350" y="16554"/>
                  </a:cubicBezTo>
                  <a:cubicBezTo>
                    <a:pt x="229650" y="6007"/>
                    <a:pt x="254411" y="488"/>
                    <a:pt x="28163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6027128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6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4" y="364541"/>
                  </a:cubicBezTo>
                  <a:cubicBezTo>
                    <a:pt x="168356" y="374652"/>
                    <a:pt x="145341" y="379995"/>
                    <a:pt x="118187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2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7" y="156842"/>
                    <a:pt x="168478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5" y="78191"/>
                  </a:cubicBezTo>
                  <a:cubicBezTo>
                    <a:pt x="62534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1" y="10297"/>
                    <a:pt x="92936" y="6315"/>
                  </a:cubicBezTo>
                  <a:cubicBezTo>
                    <a:pt x="117889" y="2334"/>
                    <a:pt x="143629" y="238"/>
                    <a:pt x="170155" y="29"/>
                  </a:cubicBezTo>
                  <a:close/>
                  <a:moveTo>
                    <a:pt x="172669" y="216284"/>
                  </a:moveTo>
                  <a:cubicBezTo>
                    <a:pt x="147785" y="216040"/>
                    <a:pt x="128612" y="219672"/>
                    <a:pt x="115148" y="227181"/>
                  </a:cubicBezTo>
                  <a:cubicBezTo>
                    <a:pt x="101685" y="234690"/>
                    <a:pt x="94874" y="247542"/>
                    <a:pt x="94717" y="265738"/>
                  </a:cubicBezTo>
                  <a:cubicBezTo>
                    <a:pt x="94315" y="277630"/>
                    <a:pt x="97843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2" y="309080"/>
                    <a:pt x="193310" y="301361"/>
                  </a:cubicBezTo>
                  <a:cubicBezTo>
                    <a:pt x="206808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69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7417778" y="3313957"/>
              <a:ext cx="376352" cy="380571"/>
            </a:xfrm>
            <a:custGeom>
              <a:avLst/>
              <a:gdLst/>
              <a:ahLst/>
              <a:cxnLst/>
              <a:rect l="l" t="t" r="r" b="b"/>
              <a:pathLst>
                <a:path w="376352" h="380571">
                  <a:moveTo>
                    <a:pt x="170155" y="29"/>
                  </a:moveTo>
                  <a:cubicBezTo>
                    <a:pt x="219050" y="-600"/>
                    <a:pt x="256629" y="9249"/>
                    <a:pt x="282893" y="29575"/>
                  </a:cubicBezTo>
                  <a:cubicBezTo>
                    <a:pt x="309157" y="49901"/>
                    <a:pt x="322428" y="84477"/>
                    <a:pt x="322707" y="133302"/>
                  </a:cubicBezTo>
                  <a:lnTo>
                    <a:pt x="322707" y="297590"/>
                  </a:lnTo>
                  <a:lnTo>
                    <a:pt x="376352" y="297590"/>
                  </a:lnTo>
                  <a:lnTo>
                    <a:pt x="376352" y="371351"/>
                  </a:lnTo>
                  <a:lnTo>
                    <a:pt x="233020" y="371351"/>
                  </a:lnTo>
                  <a:lnTo>
                    <a:pt x="233020" y="330279"/>
                  </a:lnTo>
                  <a:cubicBezTo>
                    <a:pt x="221372" y="343010"/>
                    <a:pt x="206110" y="354430"/>
                    <a:pt x="187234" y="364541"/>
                  </a:cubicBezTo>
                  <a:cubicBezTo>
                    <a:pt x="168356" y="374652"/>
                    <a:pt x="145341" y="379995"/>
                    <a:pt x="118187" y="380571"/>
                  </a:cubicBezTo>
                  <a:cubicBezTo>
                    <a:pt x="83558" y="380414"/>
                    <a:pt x="55374" y="370880"/>
                    <a:pt x="33633" y="351968"/>
                  </a:cubicBezTo>
                  <a:cubicBezTo>
                    <a:pt x="11892" y="333056"/>
                    <a:pt x="682" y="305710"/>
                    <a:pt x="0" y="269929"/>
                  </a:cubicBezTo>
                  <a:cubicBezTo>
                    <a:pt x="1153" y="227111"/>
                    <a:pt x="17498" y="197495"/>
                    <a:pt x="49035" y="181080"/>
                  </a:cubicBezTo>
                  <a:cubicBezTo>
                    <a:pt x="80572" y="164665"/>
                    <a:pt x="120386" y="156842"/>
                    <a:pt x="168478" y="157610"/>
                  </a:cubicBezTo>
                  <a:lnTo>
                    <a:pt x="227991" y="157610"/>
                  </a:lnTo>
                  <a:lnTo>
                    <a:pt x="227991" y="134979"/>
                  </a:lnTo>
                  <a:cubicBezTo>
                    <a:pt x="228515" y="113290"/>
                    <a:pt x="223066" y="97365"/>
                    <a:pt x="211646" y="87201"/>
                  </a:cubicBezTo>
                  <a:cubicBezTo>
                    <a:pt x="200225" y="77038"/>
                    <a:pt x="179689" y="72009"/>
                    <a:pt x="150038" y="72114"/>
                  </a:cubicBezTo>
                  <a:cubicBezTo>
                    <a:pt x="127703" y="72358"/>
                    <a:pt x="105736" y="74384"/>
                    <a:pt x="84135" y="78191"/>
                  </a:cubicBezTo>
                  <a:cubicBezTo>
                    <a:pt x="62534" y="81998"/>
                    <a:pt x="44547" y="86119"/>
                    <a:pt x="30176" y="90554"/>
                  </a:cubicBezTo>
                  <a:lnTo>
                    <a:pt x="30176" y="20145"/>
                  </a:lnTo>
                  <a:cubicBezTo>
                    <a:pt x="47062" y="14907"/>
                    <a:pt x="67981" y="10297"/>
                    <a:pt x="92936" y="6315"/>
                  </a:cubicBezTo>
                  <a:cubicBezTo>
                    <a:pt x="117889" y="2334"/>
                    <a:pt x="143629" y="238"/>
                    <a:pt x="170155" y="29"/>
                  </a:cubicBezTo>
                  <a:close/>
                  <a:moveTo>
                    <a:pt x="172669" y="216284"/>
                  </a:moveTo>
                  <a:cubicBezTo>
                    <a:pt x="147785" y="216040"/>
                    <a:pt x="128612" y="219672"/>
                    <a:pt x="115148" y="227181"/>
                  </a:cubicBezTo>
                  <a:cubicBezTo>
                    <a:pt x="101685" y="234690"/>
                    <a:pt x="94874" y="247542"/>
                    <a:pt x="94717" y="265738"/>
                  </a:cubicBezTo>
                  <a:cubicBezTo>
                    <a:pt x="94315" y="277630"/>
                    <a:pt x="97842" y="288422"/>
                    <a:pt x="105299" y="298113"/>
                  </a:cubicBezTo>
                  <a:cubicBezTo>
                    <a:pt x="112756" y="307805"/>
                    <a:pt x="126551" y="312939"/>
                    <a:pt x="146685" y="313515"/>
                  </a:cubicBezTo>
                  <a:cubicBezTo>
                    <a:pt x="164270" y="313131"/>
                    <a:pt x="179812" y="309080"/>
                    <a:pt x="193310" y="301361"/>
                  </a:cubicBezTo>
                  <a:cubicBezTo>
                    <a:pt x="206808" y="293643"/>
                    <a:pt x="218369" y="284563"/>
                    <a:pt x="227991" y="274120"/>
                  </a:cubicBezTo>
                  <a:lnTo>
                    <a:pt x="227991" y="216284"/>
                  </a:lnTo>
                  <a:lnTo>
                    <a:pt x="172669" y="216284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7827049" y="3313986"/>
              <a:ext cx="445084" cy="371322"/>
            </a:xfrm>
            <a:custGeom>
              <a:avLst/>
              <a:gdLst/>
              <a:ahLst/>
              <a:cxnLst/>
              <a:rect l="l" t="t" r="r" b="b"/>
              <a:pathLst>
                <a:path w="445084" h="371322">
                  <a:moveTo>
                    <a:pt x="281635" y="0"/>
                  </a:moveTo>
                  <a:cubicBezTo>
                    <a:pt x="315111" y="17"/>
                    <a:pt x="341409" y="9412"/>
                    <a:pt x="360530" y="28184"/>
                  </a:cubicBezTo>
                  <a:cubicBezTo>
                    <a:pt x="379652" y="46956"/>
                    <a:pt x="389396" y="75001"/>
                    <a:pt x="389763" y="112318"/>
                  </a:cubicBezTo>
                  <a:lnTo>
                    <a:pt x="389763" y="297561"/>
                  </a:lnTo>
                  <a:lnTo>
                    <a:pt x="445084" y="297561"/>
                  </a:lnTo>
                  <a:lnTo>
                    <a:pt x="445084" y="371322"/>
                  </a:lnTo>
                  <a:lnTo>
                    <a:pt x="239725" y="371322"/>
                  </a:lnTo>
                  <a:lnTo>
                    <a:pt x="239725" y="297561"/>
                  </a:lnTo>
                  <a:lnTo>
                    <a:pt x="295046" y="297561"/>
                  </a:lnTo>
                  <a:lnTo>
                    <a:pt x="295046" y="121539"/>
                  </a:lnTo>
                  <a:cubicBezTo>
                    <a:pt x="295290" y="106381"/>
                    <a:pt x="292077" y="94786"/>
                    <a:pt x="285407" y="86753"/>
                  </a:cubicBezTo>
                  <a:cubicBezTo>
                    <a:pt x="278736" y="78721"/>
                    <a:pt x="267141" y="74669"/>
                    <a:pt x="250621" y="74599"/>
                  </a:cubicBezTo>
                  <a:cubicBezTo>
                    <a:pt x="232443" y="74984"/>
                    <a:pt x="214736" y="79244"/>
                    <a:pt x="197501" y="87382"/>
                  </a:cubicBezTo>
                  <a:cubicBezTo>
                    <a:pt x="180265" y="95519"/>
                    <a:pt x="164444" y="105229"/>
                    <a:pt x="150037" y="116509"/>
                  </a:cubicBezTo>
                  <a:lnTo>
                    <a:pt x="150037" y="297561"/>
                  </a:lnTo>
                  <a:lnTo>
                    <a:pt x="205359" y="297561"/>
                  </a:lnTo>
                  <a:lnTo>
                    <a:pt x="205359" y="371322"/>
                  </a:lnTo>
                  <a:lnTo>
                    <a:pt x="0" y="371322"/>
                  </a:lnTo>
                  <a:lnTo>
                    <a:pt x="0" y="297561"/>
                  </a:lnTo>
                  <a:lnTo>
                    <a:pt x="55321" y="297561"/>
                  </a:lnTo>
                  <a:lnTo>
                    <a:pt x="55321" y="82981"/>
                  </a:lnTo>
                  <a:lnTo>
                    <a:pt x="0" y="82981"/>
                  </a:lnTo>
                  <a:lnTo>
                    <a:pt x="0" y="9220"/>
                  </a:lnTo>
                  <a:lnTo>
                    <a:pt x="147523" y="9220"/>
                  </a:lnTo>
                  <a:lnTo>
                    <a:pt x="147523" y="54483"/>
                  </a:lnTo>
                  <a:cubicBezTo>
                    <a:pt x="165107" y="39744"/>
                    <a:pt x="185050" y="27101"/>
                    <a:pt x="207350" y="16554"/>
                  </a:cubicBezTo>
                  <a:cubicBezTo>
                    <a:pt x="229649" y="6007"/>
                    <a:pt x="254411" y="488"/>
                    <a:pt x="281635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6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2"/>
          <a:srcRect t="28727" b="28727"/>
          <a:stretch>
            <a:fillRect/>
          </a:stretch>
        </p:blipFill>
        <p:spPr>
          <a:xfrm>
            <a:off x="1345497" y="1"/>
            <a:ext cx="9519254" cy="69526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1192" y="469372"/>
            <a:ext cx="8847864" cy="1143000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err="1">
                <a:solidFill>
                  <a:srgbClr val="0B60AF"/>
                </a:solidFill>
                <a:latin typeface="Arial"/>
                <a:cs typeface="Arial"/>
              </a:rPr>
              <a:t>CollegeAdvantage</a:t>
            </a:r>
            <a:r>
              <a:rPr lang="en-US" sz="3600" dirty="0">
                <a:solidFill>
                  <a:srgbClr val="0B60AF"/>
                </a:solidFill>
                <a:latin typeface="Arial"/>
                <a:cs typeface="Arial"/>
              </a:rPr>
              <a:t> Is Ohio’s 529 Plan, One Of The Nation’s Top Rated Plans.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941" y="2565477"/>
            <a:ext cx="2545444" cy="1401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Ohio offers two plans; </a:t>
            </a:r>
            <a:b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both are variable savings plans. </a:t>
            </a:r>
          </a:p>
          <a:p>
            <a:pPr marL="0" indent="0" algn="ctr">
              <a:buNone/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0392" y="1334182"/>
            <a:ext cx="389467" cy="1335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417" y="2565477"/>
            <a:ext cx="117747" cy="15832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6743" y="2593318"/>
            <a:ext cx="268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Ohio is the f</a:t>
            </a:r>
            <a:r>
              <a:rPr lang="en-US" spc="-440" dirty="0">
                <a:solidFill>
                  <a:srgbClr val="0B60AF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if</a:t>
            </a:r>
            <a:r>
              <a:rPr lang="en-US" spc="-440" dirty="0">
                <a:solidFill>
                  <a:srgbClr val="0B60A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largest state sponsor of 529 plans in the country.* </a:t>
            </a:r>
            <a:endParaRPr lang="en-US" sz="800" kern="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32" y="2565477"/>
            <a:ext cx="117747" cy="15832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578094" y="2617986"/>
            <a:ext cx="2792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Administered by the Ohio Tuition Trust Authority (OTTA).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4905" y="4639988"/>
            <a:ext cx="2772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OTTA is a state agency under the Ohio Department of Higher Education.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417" y="4570868"/>
            <a:ext cx="117747" cy="1583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032" y="4570868"/>
            <a:ext cx="117747" cy="1583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16716" y="4680858"/>
            <a:ext cx="1950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Investments overseen by an 11-member board.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8093" y="4680859"/>
            <a:ext cx="2739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Professional investment management by leading f</a:t>
            </a:r>
            <a:r>
              <a:rPr lang="en-US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inancial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f</a:t>
            </a:r>
            <a:r>
              <a:rPr lang="en-US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irms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78228" y="133943"/>
            <a:ext cx="156997" cy="852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59893" y="3515396"/>
            <a:ext cx="18722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kern="400" dirty="0">
                <a:solidFill>
                  <a:srgbClr val="FFFFFF"/>
                </a:solidFill>
                <a:latin typeface="Arial"/>
                <a:cs typeface="Arial"/>
              </a:rPr>
              <a:t>* Strategic Insight </a:t>
            </a:r>
          </a:p>
        </p:txBody>
      </p:sp>
    </p:spTree>
    <p:extLst>
      <p:ext uri="{BB962C8B-B14F-4D97-AF65-F5344CB8AC3E}">
        <p14:creationId xmlns:p14="http://schemas.microsoft.com/office/powerpoint/2010/main" val="155655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618" y="1099076"/>
            <a:ext cx="6625111" cy="617679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2" y="4624012"/>
            <a:ext cx="4259943" cy="133894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rgbClr val="0B60AF"/>
                </a:solidFill>
                <a:latin typeface="Arial"/>
                <a:cs typeface="Arial"/>
              </a:rPr>
              <a:t>Investment earnings grow tax-free.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>
                <a:solidFill>
                  <a:srgbClr val="0B60AF"/>
                </a:solidFill>
                <a:latin typeface="Arial"/>
                <a:cs typeface="Arial"/>
              </a:rPr>
              <a:t>Withdrawals are not taxed when used for </a:t>
            </a:r>
            <a:r>
              <a:rPr lang="en-US" sz="1800" dirty="0" err="1">
                <a:solidFill>
                  <a:srgbClr val="0B60AF"/>
                </a:solidFill>
                <a:latin typeface="Arial"/>
                <a:cs typeface="Arial"/>
              </a:rPr>
              <a:t>qualif</a:t>
            </a:r>
            <a:r>
              <a:rPr lang="en-US" sz="1800" spc="-440" dirty="0">
                <a:solidFill>
                  <a:srgbClr val="0B60AF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0B60AF"/>
                </a:solidFill>
                <a:latin typeface="Arial"/>
                <a:cs typeface="Arial"/>
              </a:rPr>
              <a:t>ied</a:t>
            </a:r>
            <a:r>
              <a:rPr lang="en-US" sz="1800" dirty="0">
                <a:solidFill>
                  <a:srgbClr val="0B60AF"/>
                </a:solidFill>
                <a:latin typeface="Arial"/>
                <a:cs typeface="Arial"/>
              </a:rPr>
              <a:t> expenses.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800" dirty="0">
              <a:solidFill>
                <a:srgbClr val="0B60AF"/>
              </a:solidFill>
              <a:latin typeface="Arial"/>
              <a:cs typeface="Arial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426147"/>
            <a:ext cx="8229600" cy="1143000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dirty="0">
                <a:solidFill>
                  <a:srgbClr val="0B60AF"/>
                </a:solidFill>
                <a:latin typeface="Arial"/>
                <a:cs typeface="Arial"/>
              </a:rPr>
              <a:t>529 Plans Were Created To Help </a:t>
            </a:r>
            <a:br>
              <a:rPr lang="en-US" sz="4000" dirty="0">
                <a:solidFill>
                  <a:srgbClr val="0B60AF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rgbClr val="0B60AF"/>
                </a:solidFill>
                <a:latin typeface="Arial"/>
                <a:cs typeface="Arial"/>
              </a:rPr>
              <a:t>Make College Doable.</a:t>
            </a:r>
            <a:br>
              <a:rPr lang="en-US" sz="4000" dirty="0">
                <a:solidFill>
                  <a:srgbClr val="0B60AF"/>
                </a:solidFill>
                <a:latin typeface="Arial"/>
                <a:cs typeface="Arial"/>
              </a:rPr>
            </a:br>
            <a:endParaRPr lang="en-US" sz="4000" dirty="0">
              <a:solidFill>
                <a:srgbClr val="0B60A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144" y="2102807"/>
            <a:ext cx="2384718" cy="219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9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47831"/>
            <a:ext cx="9144000" cy="1143000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The Top Three Reasons To Use Ohio’s</a:t>
            </a:r>
            <a:b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529 Pl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n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? 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 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 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nd 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</a:t>
            </a:r>
            <a:b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</a:b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/>
            </a:r>
            <a:b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1399A7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08036"/>
            <a:ext cx="9144000" cy="581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EF691F"/>
                </a:solidFill>
                <a:latin typeface="Arial"/>
                <a:cs typeface="Arial"/>
              </a:rPr>
              <a:t>The </a:t>
            </a:r>
            <a:r>
              <a:rPr lang="en-US" sz="1800" dirty="0">
                <a:solidFill>
                  <a:srgbClr val="EF691F"/>
                </a:solidFill>
                <a:latin typeface="Arial"/>
                <a:cs typeface="Arial"/>
              </a:rPr>
              <a:t>compounding power of tax-free growth.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868" y="2789247"/>
            <a:ext cx="4345906" cy="3118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215" y="2288805"/>
            <a:ext cx="292100" cy="292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85473" y="6202661"/>
            <a:ext cx="8114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(</a:t>
            </a:r>
            <a:r>
              <a:rPr lang="en-US" sz="600" dirty="0">
                <a:latin typeface="Arial"/>
                <a:cs typeface="Arial"/>
              </a:rPr>
              <a:t>Assump</a:t>
            </a:r>
            <a:r>
              <a:rPr lang="en-US" sz="600" kern="0" dirty="0">
                <a:latin typeface="Arial"/>
                <a:cs typeface="Arial"/>
              </a:rPr>
              <a:t>t</a:t>
            </a:r>
            <a:r>
              <a:rPr lang="en-US" sz="600" spc="250" dirty="0">
                <a:latin typeface="Arial"/>
                <a:cs typeface="Arial"/>
              </a:rPr>
              <a:t>i</a:t>
            </a:r>
            <a:r>
              <a:rPr lang="en-US" sz="600" dirty="0">
                <a:latin typeface="Arial"/>
                <a:cs typeface="Arial"/>
              </a:rPr>
              <a:t>ons</a:t>
            </a:r>
            <a:r>
              <a:rPr lang="en-US" sz="600" dirty="0">
                <a:latin typeface="Arial"/>
                <a:cs typeface="Arial"/>
              </a:rPr>
              <a:t>: </a:t>
            </a:r>
            <a:r>
              <a:rPr lang="en-US" sz="600" dirty="0">
                <a:latin typeface="Arial"/>
                <a:cs typeface="Arial"/>
              </a:rPr>
              <a:t>approximately </a:t>
            </a:r>
            <a:r>
              <a:rPr lang="en-US" sz="600" dirty="0">
                <a:latin typeface="Arial"/>
                <a:cs typeface="Arial"/>
              </a:rPr>
              <a:t>$2,500 per year for 18 years, 5% annual earnings, 15% federal tax rate, and 6% state tax rate.</a:t>
            </a:r>
            <a:r>
              <a:rPr lang="en-US" sz="600" dirty="0">
                <a:latin typeface="Arial"/>
                <a:cs typeface="Arial"/>
              </a:rPr>
              <a:t>)</a:t>
            </a:r>
            <a:r>
              <a:rPr lang="en-US" sz="600" dirty="0">
                <a:latin typeface="Arial"/>
                <a:cs typeface="Arial"/>
              </a:rPr>
              <a:t> </a:t>
            </a:r>
            <a:endParaRPr lang="en-US" sz="600" dirty="0">
              <a:latin typeface="Arial"/>
              <a:cs typeface="Arial"/>
            </a:endParaRPr>
          </a:p>
          <a:p>
            <a:r>
              <a:rPr lang="en-US" sz="600" dirty="0">
                <a:latin typeface="Arial"/>
                <a:cs typeface="Arial"/>
              </a:rPr>
              <a:t>Use </a:t>
            </a:r>
            <a:r>
              <a:rPr lang="en-US" sz="600" dirty="0">
                <a:latin typeface="Arial"/>
                <a:cs typeface="Arial"/>
              </a:rPr>
              <a:t>our tax </a:t>
            </a:r>
            <a:r>
              <a:rPr lang="en-US" sz="600" dirty="0">
                <a:latin typeface="Arial"/>
                <a:cs typeface="Arial"/>
              </a:rPr>
              <a:t>bene</a:t>
            </a:r>
            <a:r>
              <a:rPr lang="en-US" sz="600" kern="0" dirty="0">
                <a:latin typeface="Arial"/>
                <a:cs typeface="Arial"/>
              </a:rPr>
              <a:t>f</a:t>
            </a:r>
            <a:r>
              <a:rPr lang="en-US" sz="600" dirty="0">
                <a:latin typeface="Arial"/>
                <a:cs typeface="Arial"/>
              </a:rPr>
              <a:t>it </a:t>
            </a:r>
            <a:r>
              <a:rPr lang="en-US" sz="600" dirty="0">
                <a:latin typeface="Arial"/>
                <a:cs typeface="Arial"/>
              </a:rPr>
              <a:t>tool at </a:t>
            </a:r>
            <a:r>
              <a:rPr lang="en-US" sz="600" dirty="0" err="1">
                <a:latin typeface="Arial"/>
                <a:cs typeface="Arial"/>
              </a:rPr>
              <a:t>CollegeAdvantage.com</a:t>
            </a:r>
            <a:r>
              <a:rPr lang="en-US" sz="600" dirty="0">
                <a:latin typeface="Arial"/>
                <a:cs typeface="Arial"/>
              </a:rPr>
              <a:t> to calculate </a:t>
            </a:r>
            <a:r>
              <a:rPr lang="en-US" sz="600" dirty="0">
                <a:latin typeface="Arial"/>
                <a:cs typeface="Arial"/>
              </a:rPr>
              <a:t>di</a:t>
            </a:r>
            <a:r>
              <a:rPr lang="en-US" sz="600" kern="0" dirty="0">
                <a:latin typeface="Arial"/>
                <a:cs typeface="Arial"/>
              </a:rPr>
              <a:t>f</a:t>
            </a:r>
            <a:r>
              <a:rPr lang="en-US" sz="600" dirty="0">
                <a:latin typeface="Arial"/>
                <a:cs typeface="Arial"/>
              </a:rPr>
              <a:t>ferent </a:t>
            </a:r>
            <a:r>
              <a:rPr lang="en-US" sz="600" dirty="0">
                <a:latin typeface="Arial"/>
                <a:cs typeface="Arial"/>
              </a:rPr>
              <a:t>assump</a:t>
            </a:r>
            <a:r>
              <a:rPr lang="en-US" sz="600" kern="0" dirty="0">
                <a:latin typeface="Arial"/>
                <a:cs typeface="Arial"/>
              </a:rPr>
              <a:t>t</a:t>
            </a:r>
            <a:r>
              <a:rPr lang="en-US" sz="600" dirty="0">
                <a:latin typeface="Arial"/>
                <a:cs typeface="Arial"/>
              </a:rPr>
              <a:t>ions.</a:t>
            </a:r>
          </a:p>
          <a:p>
            <a:endParaRPr lang="en-US" sz="9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52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0" y="2259220"/>
            <a:ext cx="9144000" cy="581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EF691F"/>
                </a:solidFill>
                <a:latin typeface="Arial"/>
                <a:cs typeface="Arial"/>
              </a:rPr>
              <a:t>Tax-free withdrawals when you use the funds for college.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45786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Klinic Slab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The Top Three Reasons To Use Ohio’s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529 Pl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n? 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 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 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nd T</a:t>
            </a:r>
            <a:r>
              <a:rPr lang="en-US" sz="3600" kern="0" spc="100" dirty="0">
                <a:solidFill>
                  <a:srgbClr val="1399A7"/>
                </a:solidFill>
                <a:latin typeface="Arial"/>
                <a:cs typeface="Arial"/>
              </a:rPr>
              <a:t>a</a:t>
            </a: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xes.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502" y="2283801"/>
            <a:ext cx="292100" cy="292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870" y="2733974"/>
            <a:ext cx="4083353" cy="32489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5473" y="6341160"/>
            <a:ext cx="811463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latin typeface="Arial"/>
                <a:cs typeface="Arial"/>
              </a:rPr>
              <a:t>* Please read the O</a:t>
            </a:r>
            <a:r>
              <a:rPr lang="en-US" sz="600" kern="0" spc="30" dirty="0">
                <a:latin typeface="Arial"/>
                <a:cs typeface="Arial"/>
              </a:rPr>
              <a:t>f</a:t>
            </a:r>
            <a:r>
              <a:rPr lang="en-US" sz="600" kern="0" dirty="0">
                <a:latin typeface="Arial"/>
                <a:cs typeface="Arial"/>
              </a:rPr>
              <a:t>f</a:t>
            </a:r>
            <a:r>
              <a:rPr lang="en-US" sz="600" dirty="0">
                <a:latin typeface="Arial"/>
                <a:cs typeface="Arial"/>
              </a:rPr>
              <a:t>ering Statement for addi</a:t>
            </a:r>
            <a:r>
              <a:rPr lang="en-US" sz="600" kern="0" spc="10" dirty="0">
                <a:latin typeface="Arial"/>
                <a:cs typeface="Arial"/>
              </a:rPr>
              <a:t>t</a:t>
            </a:r>
            <a:r>
              <a:rPr lang="en-US" sz="600" kern="0" dirty="0">
                <a:latin typeface="Arial"/>
                <a:cs typeface="Arial"/>
              </a:rPr>
              <a:t>i</a:t>
            </a:r>
            <a:r>
              <a:rPr lang="en-US" sz="600" dirty="0">
                <a:latin typeface="Arial"/>
                <a:cs typeface="Arial"/>
              </a:rPr>
              <a:t>onal details about quali</a:t>
            </a:r>
            <a:r>
              <a:rPr lang="en-US" sz="600" kern="0" spc="20" dirty="0">
                <a:latin typeface="Arial"/>
                <a:cs typeface="Arial"/>
              </a:rPr>
              <a:t>f</a:t>
            </a:r>
            <a:r>
              <a:rPr lang="en-US" sz="600" dirty="0">
                <a:latin typeface="Arial"/>
                <a:cs typeface="Arial"/>
              </a:rPr>
              <a:t>ied higher educa</a:t>
            </a:r>
            <a:r>
              <a:rPr lang="en-US" sz="600" kern="0" spc="20" dirty="0">
                <a:latin typeface="Arial"/>
                <a:cs typeface="Arial"/>
              </a:rPr>
              <a:t>t</a:t>
            </a:r>
            <a:r>
              <a:rPr lang="en-US" sz="600" dirty="0">
                <a:latin typeface="Arial"/>
                <a:cs typeface="Arial"/>
              </a:rPr>
              <a:t>ion expenses</a:t>
            </a:r>
            <a:r>
              <a:rPr lang="en-US" sz="900" baseline="300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09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0" y="2147161"/>
            <a:ext cx="9144000" cy="581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EF691F"/>
                </a:solidFill>
                <a:latin typeface="Arial"/>
                <a:cs typeface="Arial"/>
              </a:rPr>
              <a:t>State of Ohio tax deduction each year.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0" y="41775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Klinic Slab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The Top Three Reasons To Use Ohio’s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  <a:t>529 Plan? Taxes. Taxes. And Taxes.</a:t>
            </a:r>
            <a:br>
              <a:rPr lang="en-US" sz="3600" dirty="0">
                <a:solidFill>
                  <a:srgbClr val="1399A7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1399A7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215" y="2187800"/>
            <a:ext cx="292100" cy="29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315" y="2954215"/>
            <a:ext cx="4036993" cy="30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8429"/>
            <a:ext cx="8229600" cy="1143000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1399A7"/>
                </a:solidFill>
                <a:latin typeface="Arial"/>
                <a:cs typeface="Arial"/>
              </a:rPr>
              <a:t>Save </a:t>
            </a:r>
            <a:r>
              <a:rPr lang="en-US" dirty="0" smtClean="0">
                <a:solidFill>
                  <a:srgbClr val="1399A7"/>
                </a:solidFill>
                <a:latin typeface="Arial"/>
                <a:cs typeface="Arial"/>
              </a:rPr>
              <a:t>In </a:t>
            </a:r>
            <a:r>
              <a:rPr lang="en-US" dirty="0">
                <a:solidFill>
                  <a:srgbClr val="1399A7"/>
                </a:solidFill>
                <a:latin typeface="Arial"/>
                <a:cs typeface="Arial"/>
              </a:rPr>
              <a:t>Ohio’s 529 Plan And Go To College In Any State.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2" y="2008525"/>
            <a:ext cx="11754196" cy="406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7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800" y="274639"/>
            <a:ext cx="7104039" cy="70166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21692"/>
            <a:ext cx="8229600" cy="1143000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1399A7"/>
                </a:solidFill>
                <a:latin typeface="Arial"/>
                <a:cs typeface="Arial"/>
              </a:rPr>
              <a:t>What About Gi</a:t>
            </a:r>
            <a:r>
              <a:rPr lang="en-US" sz="4000" kern="0" spc="10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4000" dirty="0">
                <a:solidFill>
                  <a:srgbClr val="1399A7"/>
                </a:solidFill>
                <a:latin typeface="Arial"/>
                <a:cs typeface="Arial"/>
              </a:rPr>
              <a:t>ting?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9393" y="1324550"/>
            <a:ext cx="3991427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B60AF"/>
                </a:solidFill>
                <a:latin typeface="Arial"/>
                <a:cs typeface="Arial"/>
              </a:rPr>
              <a:t>A </a:t>
            </a:r>
            <a:r>
              <a:rPr lang="en-US" sz="1800" dirty="0" err="1">
                <a:solidFill>
                  <a:srgbClr val="0B60AF"/>
                </a:solidFill>
                <a:latin typeface="Arial"/>
                <a:cs typeface="Arial"/>
              </a:rPr>
              <a:t>CollegeAdvantage</a:t>
            </a:r>
            <a:r>
              <a:rPr lang="en-US" sz="1800" dirty="0">
                <a:solidFill>
                  <a:srgbClr val="0B60AF"/>
                </a:solidFill>
                <a:latin typeface="Arial"/>
                <a:cs typeface="Arial"/>
              </a:rPr>
              <a:t> 529 is the perfect way for grandparents, extended family, and friends to have an impact on your child’s future. </a:t>
            </a:r>
          </a:p>
          <a:p>
            <a:pPr marL="0" indent="0" algn="ctr">
              <a:buNone/>
            </a:pPr>
            <a:endParaRPr lang="en-US" sz="1800" dirty="0">
              <a:solidFill>
                <a:srgbClr val="0B60AF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205" y="2810271"/>
            <a:ext cx="4058422" cy="27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5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03" y="1036005"/>
            <a:ext cx="6807860" cy="634717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464505"/>
            <a:ext cx="8229600" cy="1143000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>
                <a:solidFill>
                  <a:srgbClr val="1399A7"/>
                </a:solidFill>
                <a:latin typeface="Arial"/>
                <a:cs typeface="Arial"/>
              </a:rPr>
              <a:t>What About Gi</a:t>
            </a:r>
            <a:r>
              <a:rPr lang="en-US" sz="4000" kern="0" spc="100" dirty="0">
                <a:solidFill>
                  <a:srgbClr val="1399A7"/>
                </a:solidFill>
                <a:latin typeface="Arial"/>
                <a:cs typeface="Arial"/>
              </a:rPr>
              <a:t>f</a:t>
            </a:r>
            <a:r>
              <a:rPr lang="en-US" sz="4000" dirty="0">
                <a:solidFill>
                  <a:srgbClr val="1399A7"/>
                </a:solidFill>
                <a:latin typeface="Arial"/>
                <a:cs typeface="Arial"/>
              </a:rPr>
              <a:t>ting?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2282" y="2080388"/>
            <a:ext cx="3258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Contribute to an existing account online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2287" y="3670312"/>
            <a:ext cx="347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Open a 529 for someone else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2287" y="5040703"/>
            <a:ext cx="3289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B60AF"/>
                </a:solidFill>
                <a:latin typeface="Arial"/>
                <a:cs typeface="Arial"/>
              </a:rPr>
              <a:t>Send gift announcements with your 529 gift 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17" name="Picture 1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72" y="4423219"/>
            <a:ext cx="4089400" cy="159345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78072" y="3019637"/>
            <a:ext cx="4089400" cy="159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04" y="2177776"/>
            <a:ext cx="723900" cy="596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404" y="3697524"/>
            <a:ext cx="698500" cy="3302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691" y="5037400"/>
            <a:ext cx="635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4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642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CollegeAdvantage Is Ohio’s 529 Plan, One Of The Nation’s Top Rated Plans. </vt:lpstr>
      <vt:lpstr>529 Plans Were Created To Help  Make College Doable. </vt:lpstr>
      <vt:lpstr>The Top Three Reasons To Use Ohio’s 529 Plan? Taxes. Taxes. And Taxes.  </vt:lpstr>
      <vt:lpstr>PowerPoint Presentation</vt:lpstr>
      <vt:lpstr>PowerPoint Presentation</vt:lpstr>
      <vt:lpstr>Save In Ohio’s 529 Plan And Go To College In Any State. </vt:lpstr>
      <vt:lpstr>What About Gifting? </vt:lpstr>
      <vt:lpstr>What About Gifting? </vt:lpstr>
      <vt:lpstr>What If My Child Doesn’t  Attend College?</vt:lpstr>
      <vt:lpstr>What If My Child Gets A Grant  Or Scholarship?</vt:lpstr>
      <vt:lpstr>Does A 529 Plan Affect Eligibility For Federal Financial Aid? </vt:lpstr>
      <vt:lpstr>Here Are Sources Of Information  About 529 Plans And College Planning.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Cunningham</dc:creator>
  <cp:lastModifiedBy>Sabrina Naves</cp:lastModifiedBy>
  <cp:revision>10</cp:revision>
  <dcterms:created xsi:type="dcterms:W3CDTF">2020-10-21T21:21:12Z</dcterms:created>
  <dcterms:modified xsi:type="dcterms:W3CDTF">2020-11-19T15:16:16Z</dcterms:modified>
</cp:coreProperties>
</file>